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8"/>
  </p:notesMasterIdLst>
  <p:sldIdLst>
    <p:sldId id="256" r:id="rId4"/>
    <p:sldId id="257" r:id="rId5"/>
    <p:sldId id="258" r:id="rId6"/>
    <p:sldId id="259" r:id="rId7"/>
    <p:sldId id="260" r:id="rId8"/>
    <p:sldId id="261" r:id="rId9"/>
    <p:sldId id="265" r:id="rId10"/>
    <p:sldId id="268" r:id="rId11"/>
    <p:sldId id="266" r:id="rId12"/>
    <p:sldId id="267" r:id="rId13"/>
    <p:sldId id="262" r:id="rId14"/>
    <p:sldId id="269" r:id="rId15"/>
    <p:sldId id="270" r:id="rId16"/>
    <p:sldId id="271" r:id="rId17"/>
  </p:sldIdLst>
  <p:sldSz cx="9144000" cy="5143500" type="screen16x9"/>
  <p:notesSz cx="6858000" cy="9144000"/>
  <p:embeddedFontLst>
    <p:embeddedFont>
      <p:font typeface="Abadi" panose="020B0604020104020204" pitchFamily="34" charset="0"/>
      <p:regular r:id="rId19"/>
    </p:embeddedFont>
    <p:embeddedFont>
      <p:font typeface="Dosis" pitchFamily="2" charset="0"/>
      <p:regular r:id="rId20"/>
      <p:bold r:id="rId21"/>
    </p:embeddedFont>
    <p:embeddedFont>
      <p:font typeface="Roboto" panose="02000000000000000000" pitchFamily="2" charset="0"/>
      <p:regular r:id="rId22"/>
      <p:bold r:id="rId23"/>
      <p:italic r:id="rId24"/>
      <p:boldItalic r:id="rId25"/>
    </p:embeddedFont>
    <p:embeddedFont>
      <p:font typeface="Roboto Black" panose="02000000000000000000" pitchFamily="2" charset="0"/>
      <p:bold r:id="rId26"/>
      <p:boldItalic r:id="rId27"/>
    </p:embeddedFont>
    <p:embeddedFont>
      <p:font typeface="Roboto Thin"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F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D674A6-5FA0-4F31-BE66-FCDAA2B52A3E}" v="33" dt="2024-07-15T06:29:34.349"/>
  </p1510:revLst>
</p1510:revInfo>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9"/>
  </p:normalViewPr>
  <p:slideViewPr>
    <p:cSldViewPr snapToGrid="0">
      <p:cViewPr>
        <p:scale>
          <a:sx n="90" d="100"/>
          <a:sy n="90" d="100"/>
        </p:scale>
        <p:origin x="732" y="-1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36"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lphine Vincent" userId="66c5d284e898346d" providerId="LiveId" clId="{C7D674A6-5FA0-4F31-BE66-FCDAA2B52A3E}"/>
    <pc:docChg chg="undo custSel addSld delSld modSld sldOrd">
      <pc:chgData name="Delphine Vincent" userId="66c5d284e898346d" providerId="LiveId" clId="{C7D674A6-5FA0-4F31-BE66-FCDAA2B52A3E}" dt="2024-07-15T06:31:48.112" v="1109" actId="2696"/>
      <pc:docMkLst>
        <pc:docMk/>
      </pc:docMkLst>
      <pc:sldChg chg="modSp mod">
        <pc:chgData name="Delphine Vincent" userId="66c5d284e898346d" providerId="LiveId" clId="{C7D674A6-5FA0-4F31-BE66-FCDAA2B52A3E}" dt="2024-07-15T05:50:03.639" v="292" actId="14100"/>
        <pc:sldMkLst>
          <pc:docMk/>
          <pc:sldMk cId="0" sldId="256"/>
        </pc:sldMkLst>
        <pc:spChg chg="mod">
          <ac:chgData name="Delphine Vincent" userId="66c5d284e898346d" providerId="LiveId" clId="{C7D674A6-5FA0-4F31-BE66-FCDAA2B52A3E}" dt="2024-07-15T05:35:31.621" v="52" actId="20577"/>
          <ac:spMkLst>
            <pc:docMk/>
            <pc:sldMk cId="0" sldId="256"/>
            <ac:spMk id="292" creationId="{00000000-0000-0000-0000-000000000000}"/>
          </ac:spMkLst>
        </pc:spChg>
        <pc:spChg chg="mod">
          <ac:chgData name="Delphine Vincent" userId="66c5d284e898346d" providerId="LiveId" clId="{C7D674A6-5FA0-4F31-BE66-FCDAA2B52A3E}" dt="2024-07-15T05:50:03.639" v="292" actId="14100"/>
          <ac:spMkLst>
            <pc:docMk/>
            <pc:sldMk cId="0" sldId="256"/>
            <ac:spMk id="293" creationId="{00000000-0000-0000-0000-000000000000}"/>
          </ac:spMkLst>
        </pc:spChg>
      </pc:sldChg>
      <pc:sldChg chg="modSp mod">
        <pc:chgData name="Delphine Vincent" userId="66c5d284e898346d" providerId="LiveId" clId="{C7D674A6-5FA0-4F31-BE66-FCDAA2B52A3E}" dt="2024-07-15T05:36:18.729" v="59" actId="404"/>
        <pc:sldMkLst>
          <pc:docMk/>
          <pc:sldMk cId="0" sldId="257"/>
        </pc:sldMkLst>
        <pc:spChg chg="mod">
          <ac:chgData name="Delphine Vincent" userId="66c5d284e898346d" providerId="LiveId" clId="{C7D674A6-5FA0-4F31-BE66-FCDAA2B52A3E}" dt="2024-07-15T05:36:18.729" v="59" actId="404"/>
          <ac:spMkLst>
            <pc:docMk/>
            <pc:sldMk cId="0" sldId="257"/>
            <ac:spMk id="298" creationId="{00000000-0000-0000-0000-000000000000}"/>
          </ac:spMkLst>
        </pc:spChg>
      </pc:sldChg>
      <pc:sldChg chg="modSp mod">
        <pc:chgData name="Delphine Vincent" userId="66c5d284e898346d" providerId="LiveId" clId="{C7D674A6-5FA0-4F31-BE66-FCDAA2B52A3E}" dt="2024-07-15T06:28:55.813" v="989" actId="14100"/>
        <pc:sldMkLst>
          <pc:docMk/>
          <pc:sldMk cId="0" sldId="258"/>
        </pc:sldMkLst>
        <pc:spChg chg="mod">
          <ac:chgData name="Delphine Vincent" userId="66c5d284e898346d" providerId="LiveId" clId="{C7D674A6-5FA0-4F31-BE66-FCDAA2B52A3E}" dt="2024-07-15T05:38:39.598" v="120" actId="6549"/>
          <ac:spMkLst>
            <pc:docMk/>
            <pc:sldMk cId="0" sldId="258"/>
            <ac:spMk id="304" creationId="{00000000-0000-0000-0000-000000000000}"/>
          </ac:spMkLst>
        </pc:spChg>
        <pc:spChg chg="mod">
          <ac:chgData name="Delphine Vincent" userId="66c5d284e898346d" providerId="LiveId" clId="{C7D674A6-5FA0-4F31-BE66-FCDAA2B52A3E}" dt="2024-07-15T06:28:55.813" v="989" actId="14100"/>
          <ac:spMkLst>
            <pc:docMk/>
            <pc:sldMk cId="0" sldId="258"/>
            <ac:spMk id="305" creationId="{00000000-0000-0000-0000-000000000000}"/>
          </ac:spMkLst>
        </pc:spChg>
      </pc:sldChg>
      <pc:sldChg chg="modSp mod">
        <pc:chgData name="Delphine Vincent" userId="66c5d284e898346d" providerId="LiveId" clId="{C7D674A6-5FA0-4F31-BE66-FCDAA2B52A3E}" dt="2024-07-15T06:29:03.943" v="990" actId="6549"/>
        <pc:sldMkLst>
          <pc:docMk/>
          <pc:sldMk cId="0" sldId="259"/>
        </pc:sldMkLst>
        <pc:spChg chg="mod">
          <ac:chgData name="Delphine Vincent" userId="66c5d284e898346d" providerId="LiveId" clId="{C7D674A6-5FA0-4F31-BE66-FCDAA2B52A3E}" dt="2024-07-15T06:29:03.943" v="990" actId="6549"/>
          <ac:spMkLst>
            <pc:docMk/>
            <pc:sldMk cId="0" sldId="259"/>
            <ac:spMk id="310" creationId="{00000000-0000-0000-0000-000000000000}"/>
          </ac:spMkLst>
        </pc:spChg>
      </pc:sldChg>
      <pc:sldChg chg="addSp delSp modSp mod">
        <pc:chgData name="Delphine Vincent" userId="66c5d284e898346d" providerId="LiveId" clId="{C7D674A6-5FA0-4F31-BE66-FCDAA2B52A3E}" dt="2024-07-15T05:43:49.319" v="178" actId="14100"/>
        <pc:sldMkLst>
          <pc:docMk/>
          <pc:sldMk cId="0" sldId="260"/>
        </pc:sldMkLst>
        <pc:spChg chg="add mod">
          <ac:chgData name="Delphine Vincent" userId="66c5d284e898346d" providerId="LiveId" clId="{C7D674A6-5FA0-4F31-BE66-FCDAA2B52A3E}" dt="2024-07-15T05:43:49.319" v="178" actId="14100"/>
          <ac:spMkLst>
            <pc:docMk/>
            <pc:sldMk cId="0" sldId="260"/>
            <ac:spMk id="2" creationId="{323988BE-C67C-A589-31BB-01690C151344}"/>
          </ac:spMkLst>
        </pc:spChg>
        <pc:spChg chg="mod">
          <ac:chgData name="Delphine Vincent" userId="66c5d284e898346d" providerId="LiveId" clId="{C7D674A6-5FA0-4F31-BE66-FCDAA2B52A3E}" dt="2024-07-15T05:38:53.395" v="140" actId="20577"/>
          <ac:spMkLst>
            <pc:docMk/>
            <pc:sldMk cId="0" sldId="260"/>
            <ac:spMk id="315" creationId="{00000000-0000-0000-0000-000000000000}"/>
          </ac:spMkLst>
        </pc:spChg>
        <pc:spChg chg="del mod">
          <ac:chgData name="Delphine Vincent" userId="66c5d284e898346d" providerId="LiveId" clId="{C7D674A6-5FA0-4F31-BE66-FCDAA2B52A3E}" dt="2024-07-15T05:43:36.128" v="174" actId="478"/>
          <ac:spMkLst>
            <pc:docMk/>
            <pc:sldMk cId="0" sldId="260"/>
            <ac:spMk id="316" creationId="{00000000-0000-0000-0000-000000000000}"/>
          </ac:spMkLst>
        </pc:spChg>
        <pc:graphicFrameChg chg="mod modGraphic">
          <ac:chgData name="Delphine Vincent" userId="66c5d284e898346d" providerId="LiveId" clId="{C7D674A6-5FA0-4F31-BE66-FCDAA2B52A3E}" dt="2024-07-15T05:41:52.918" v="163" actId="1076"/>
          <ac:graphicFrameMkLst>
            <pc:docMk/>
            <pc:sldMk cId="0" sldId="260"/>
            <ac:graphicFrameMk id="317" creationId="{00000000-0000-0000-0000-000000000000}"/>
          </ac:graphicFrameMkLst>
        </pc:graphicFrameChg>
      </pc:sldChg>
      <pc:sldChg chg="modSp mod">
        <pc:chgData name="Delphine Vincent" userId="66c5d284e898346d" providerId="LiveId" clId="{C7D674A6-5FA0-4F31-BE66-FCDAA2B52A3E}" dt="2024-07-15T05:52:30.369" v="327" actId="12"/>
        <pc:sldMkLst>
          <pc:docMk/>
          <pc:sldMk cId="0" sldId="261"/>
        </pc:sldMkLst>
        <pc:spChg chg="mod">
          <ac:chgData name="Delphine Vincent" userId="66c5d284e898346d" providerId="LiveId" clId="{C7D674A6-5FA0-4F31-BE66-FCDAA2B52A3E}" dt="2024-07-15T05:44:30.603" v="218" actId="20577"/>
          <ac:spMkLst>
            <pc:docMk/>
            <pc:sldMk cId="0" sldId="261"/>
            <ac:spMk id="322" creationId="{00000000-0000-0000-0000-000000000000}"/>
          </ac:spMkLst>
        </pc:spChg>
        <pc:spChg chg="mod">
          <ac:chgData name="Delphine Vincent" userId="66c5d284e898346d" providerId="LiveId" clId="{C7D674A6-5FA0-4F31-BE66-FCDAA2B52A3E}" dt="2024-07-15T05:50:57.645" v="300" actId="14100"/>
          <ac:spMkLst>
            <pc:docMk/>
            <pc:sldMk cId="0" sldId="261"/>
            <ac:spMk id="323" creationId="{00000000-0000-0000-0000-000000000000}"/>
          </ac:spMkLst>
        </pc:spChg>
        <pc:spChg chg="mod">
          <ac:chgData name="Delphine Vincent" userId="66c5d284e898346d" providerId="LiveId" clId="{C7D674A6-5FA0-4F31-BE66-FCDAA2B52A3E}" dt="2024-07-15T05:52:30.369" v="327" actId="12"/>
          <ac:spMkLst>
            <pc:docMk/>
            <pc:sldMk cId="0" sldId="261"/>
            <ac:spMk id="324" creationId="{00000000-0000-0000-0000-000000000000}"/>
          </ac:spMkLst>
        </pc:spChg>
        <pc:graphicFrameChg chg="mod modGraphic">
          <ac:chgData name="Delphine Vincent" userId="66c5d284e898346d" providerId="LiveId" clId="{C7D674A6-5FA0-4F31-BE66-FCDAA2B52A3E}" dt="2024-07-15T05:46:27.312" v="239" actId="122"/>
          <ac:graphicFrameMkLst>
            <pc:docMk/>
            <pc:sldMk cId="0" sldId="261"/>
            <ac:graphicFrameMk id="325" creationId="{00000000-0000-0000-0000-000000000000}"/>
          </ac:graphicFrameMkLst>
        </pc:graphicFrameChg>
      </pc:sldChg>
      <pc:sldChg chg="addSp delSp modSp mod">
        <pc:chgData name="Delphine Vincent" userId="66c5d284e898346d" providerId="LiveId" clId="{C7D674A6-5FA0-4F31-BE66-FCDAA2B52A3E}" dt="2024-07-15T06:07:07.872" v="427" actId="478"/>
        <pc:sldMkLst>
          <pc:docMk/>
          <pc:sldMk cId="0" sldId="262"/>
        </pc:sldMkLst>
        <pc:spChg chg="add mod">
          <ac:chgData name="Delphine Vincent" userId="66c5d284e898346d" providerId="LiveId" clId="{C7D674A6-5FA0-4F31-BE66-FCDAA2B52A3E}" dt="2024-07-15T06:03:03.726" v="403" actId="14100"/>
          <ac:spMkLst>
            <pc:docMk/>
            <pc:sldMk cId="0" sldId="262"/>
            <ac:spMk id="2" creationId="{B948DC2E-2FA8-CF2A-33C9-FAB49E920807}"/>
          </ac:spMkLst>
        </pc:spChg>
        <pc:spChg chg="mod">
          <ac:chgData name="Delphine Vincent" userId="66c5d284e898346d" providerId="LiveId" clId="{C7D674A6-5FA0-4F31-BE66-FCDAA2B52A3E}" dt="2024-07-15T06:02:32.844" v="398" actId="20577"/>
          <ac:spMkLst>
            <pc:docMk/>
            <pc:sldMk cId="0" sldId="262"/>
            <ac:spMk id="330" creationId="{00000000-0000-0000-0000-000000000000}"/>
          </ac:spMkLst>
        </pc:spChg>
        <pc:spChg chg="del mod">
          <ac:chgData name="Delphine Vincent" userId="66c5d284e898346d" providerId="LiveId" clId="{C7D674A6-5FA0-4F31-BE66-FCDAA2B52A3E}" dt="2024-07-15T06:03:06.036" v="404" actId="478"/>
          <ac:spMkLst>
            <pc:docMk/>
            <pc:sldMk cId="0" sldId="262"/>
            <ac:spMk id="331" creationId="{00000000-0000-0000-0000-000000000000}"/>
          </ac:spMkLst>
        </pc:spChg>
        <pc:graphicFrameChg chg="add mod modGraphic">
          <ac:chgData name="Delphine Vincent" userId="66c5d284e898346d" providerId="LiveId" clId="{C7D674A6-5FA0-4F31-BE66-FCDAA2B52A3E}" dt="2024-07-15T06:06:45.917" v="425" actId="108"/>
          <ac:graphicFrameMkLst>
            <pc:docMk/>
            <pc:sldMk cId="0" sldId="262"/>
            <ac:graphicFrameMk id="3" creationId="{D54C2524-A001-CBEA-16EE-D04F30BFB0F2}"/>
          </ac:graphicFrameMkLst>
        </pc:graphicFrameChg>
        <pc:graphicFrameChg chg="add del mod modGraphic">
          <ac:chgData name="Delphine Vincent" userId="66c5d284e898346d" providerId="LiveId" clId="{C7D674A6-5FA0-4F31-BE66-FCDAA2B52A3E}" dt="2024-07-15T06:07:07.872" v="427" actId="478"/>
          <ac:graphicFrameMkLst>
            <pc:docMk/>
            <pc:sldMk cId="0" sldId="262"/>
            <ac:graphicFrameMk id="4" creationId="{178F55AF-5588-CDC9-48BE-36DA02F8CE0A}"/>
          </ac:graphicFrameMkLst>
        </pc:graphicFrameChg>
        <pc:graphicFrameChg chg="del">
          <ac:chgData name="Delphine Vincent" userId="66c5d284e898346d" providerId="LiveId" clId="{C7D674A6-5FA0-4F31-BE66-FCDAA2B52A3E}" dt="2024-07-15T06:03:38.486" v="405" actId="478"/>
          <ac:graphicFrameMkLst>
            <pc:docMk/>
            <pc:sldMk cId="0" sldId="262"/>
            <ac:graphicFrameMk id="332" creationId="{00000000-0000-0000-0000-000000000000}"/>
          </ac:graphicFrameMkLst>
        </pc:graphicFrameChg>
      </pc:sldChg>
      <pc:sldChg chg="add del setBg">
        <pc:chgData name="Delphine Vincent" userId="66c5d284e898346d" providerId="LiveId" clId="{C7D674A6-5FA0-4F31-BE66-FCDAA2B52A3E}" dt="2024-07-15T06:31:48.112" v="1109" actId="2696"/>
        <pc:sldMkLst>
          <pc:docMk/>
          <pc:sldMk cId="2296509143" sldId="263"/>
        </pc:sldMkLst>
      </pc:sldChg>
      <pc:sldChg chg="add del setBg">
        <pc:chgData name="Delphine Vincent" userId="66c5d284e898346d" providerId="LiveId" clId="{C7D674A6-5FA0-4F31-BE66-FCDAA2B52A3E}" dt="2024-07-15T06:31:19.426" v="1108" actId="47"/>
        <pc:sldMkLst>
          <pc:docMk/>
          <pc:sldMk cId="612761806" sldId="264"/>
        </pc:sldMkLst>
      </pc:sldChg>
      <pc:sldChg chg="modSp add mod ord">
        <pc:chgData name="Delphine Vincent" userId="66c5d284e898346d" providerId="LiveId" clId="{C7D674A6-5FA0-4F31-BE66-FCDAA2B52A3E}" dt="2024-07-15T05:47:54.258" v="247"/>
        <pc:sldMkLst>
          <pc:docMk/>
          <pc:sldMk cId="3403908015" sldId="265"/>
        </pc:sldMkLst>
        <pc:spChg chg="mod">
          <ac:chgData name="Delphine Vincent" userId="66c5d284e898346d" providerId="LiveId" clId="{C7D674A6-5FA0-4F31-BE66-FCDAA2B52A3E}" dt="2024-07-15T05:38:04.493" v="83" actId="6549"/>
          <ac:spMkLst>
            <pc:docMk/>
            <pc:sldMk cId="3403908015" sldId="265"/>
            <ac:spMk id="310" creationId="{00000000-0000-0000-0000-000000000000}"/>
          </ac:spMkLst>
        </pc:spChg>
      </pc:sldChg>
      <pc:sldChg chg="addSp delSp modSp add mod">
        <pc:chgData name="Delphine Vincent" userId="66c5d284e898346d" providerId="LiveId" clId="{C7D674A6-5FA0-4F31-BE66-FCDAA2B52A3E}" dt="2024-07-15T06:00:31.909" v="371" actId="14734"/>
        <pc:sldMkLst>
          <pc:docMk/>
          <pc:sldMk cId="2063242561" sldId="266"/>
        </pc:sldMkLst>
        <pc:spChg chg="mod">
          <ac:chgData name="Delphine Vincent" userId="66c5d284e898346d" providerId="LiveId" clId="{C7D674A6-5FA0-4F31-BE66-FCDAA2B52A3E}" dt="2024-07-15T05:59:06.611" v="356" actId="14100"/>
          <ac:spMkLst>
            <pc:docMk/>
            <pc:sldMk cId="2063242561" sldId="266"/>
            <ac:spMk id="2" creationId="{323988BE-C67C-A589-31BB-01690C151344}"/>
          </ac:spMkLst>
        </pc:spChg>
        <pc:spChg chg="mod">
          <ac:chgData name="Delphine Vincent" userId="66c5d284e898346d" providerId="LiveId" clId="{C7D674A6-5FA0-4F31-BE66-FCDAA2B52A3E}" dt="2024-07-15T05:51:39.700" v="316" actId="20577"/>
          <ac:spMkLst>
            <pc:docMk/>
            <pc:sldMk cId="2063242561" sldId="266"/>
            <ac:spMk id="315" creationId="{00000000-0000-0000-0000-000000000000}"/>
          </ac:spMkLst>
        </pc:spChg>
        <pc:graphicFrameChg chg="add mod modGraphic">
          <ac:chgData name="Delphine Vincent" userId="66c5d284e898346d" providerId="LiveId" clId="{C7D674A6-5FA0-4F31-BE66-FCDAA2B52A3E}" dt="2024-07-15T06:00:31.909" v="371" actId="14734"/>
          <ac:graphicFrameMkLst>
            <pc:docMk/>
            <pc:sldMk cId="2063242561" sldId="266"/>
            <ac:graphicFrameMk id="3" creationId="{87A4DC15-53AB-6A48-2592-F87BB055E29F}"/>
          </ac:graphicFrameMkLst>
        </pc:graphicFrameChg>
        <pc:graphicFrameChg chg="del">
          <ac:chgData name="Delphine Vincent" userId="66c5d284e898346d" providerId="LiveId" clId="{C7D674A6-5FA0-4F31-BE66-FCDAA2B52A3E}" dt="2024-07-15T05:59:16.825" v="357" actId="478"/>
          <ac:graphicFrameMkLst>
            <pc:docMk/>
            <pc:sldMk cId="2063242561" sldId="266"/>
            <ac:graphicFrameMk id="317" creationId="{00000000-0000-0000-0000-000000000000}"/>
          </ac:graphicFrameMkLst>
        </pc:graphicFrameChg>
      </pc:sldChg>
      <pc:sldChg chg="addSp delSp modSp add mod">
        <pc:chgData name="Delphine Vincent" userId="66c5d284e898346d" providerId="LiveId" clId="{C7D674A6-5FA0-4F31-BE66-FCDAA2B52A3E}" dt="2024-07-15T06:04:49.061" v="413" actId="14734"/>
        <pc:sldMkLst>
          <pc:docMk/>
          <pc:sldMk cId="4219240212" sldId="267"/>
        </pc:sldMkLst>
        <pc:spChg chg="mod">
          <ac:chgData name="Delphine Vincent" userId="66c5d284e898346d" providerId="LiveId" clId="{C7D674A6-5FA0-4F31-BE66-FCDAA2B52A3E}" dt="2024-07-15T05:59:28.930" v="361" actId="14100"/>
          <ac:spMkLst>
            <pc:docMk/>
            <pc:sldMk cId="4219240212" sldId="267"/>
            <ac:spMk id="2" creationId="{323988BE-C67C-A589-31BB-01690C151344}"/>
          </ac:spMkLst>
        </pc:spChg>
        <pc:graphicFrameChg chg="add mod modGraphic">
          <ac:chgData name="Delphine Vincent" userId="66c5d284e898346d" providerId="LiveId" clId="{C7D674A6-5FA0-4F31-BE66-FCDAA2B52A3E}" dt="2024-07-15T06:04:49.061" v="413" actId="14734"/>
          <ac:graphicFrameMkLst>
            <pc:docMk/>
            <pc:sldMk cId="4219240212" sldId="267"/>
            <ac:graphicFrameMk id="3" creationId="{724D6C9D-4122-5712-6AB9-65093B7F65C5}"/>
          </ac:graphicFrameMkLst>
        </pc:graphicFrameChg>
        <pc:graphicFrameChg chg="del">
          <ac:chgData name="Delphine Vincent" userId="66c5d284e898346d" providerId="LiveId" clId="{C7D674A6-5FA0-4F31-BE66-FCDAA2B52A3E}" dt="2024-07-15T05:59:24.316" v="359" actId="478"/>
          <ac:graphicFrameMkLst>
            <pc:docMk/>
            <pc:sldMk cId="4219240212" sldId="267"/>
            <ac:graphicFrameMk id="317" creationId="{00000000-0000-0000-0000-000000000000}"/>
          </ac:graphicFrameMkLst>
        </pc:graphicFrameChg>
      </pc:sldChg>
      <pc:sldChg chg="addSp delSp modSp add mod ord">
        <pc:chgData name="Delphine Vincent" userId="66c5d284e898346d" providerId="LiveId" clId="{C7D674A6-5FA0-4F31-BE66-FCDAA2B52A3E}" dt="2024-07-15T05:58:50.081" v="353"/>
        <pc:sldMkLst>
          <pc:docMk/>
          <pc:sldMk cId="542286849" sldId="268"/>
        </pc:sldMkLst>
        <pc:spChg chg="mod">
          <ac:chgData name="Delphine Vincent" userId="66c5d284e898346d" providerId="LiveId" clId="{C7D674A6-5FA0-4F31-BE66-FCDAA2B52A3E}" dt="2024-07-15T05:56:58.889" v="334" actId="14100"/>
          <ac:spMkLst>
            <pc:docMk/>
            <pc:sldMk cId="542286849" sldId="268"/>
            <ac:spMk id="2" creationId="{323988BE-C67C-A589-31BB-01690C151344}"/>
          </ac:spMkLst>
        </pc:spChg>
        <pc:graphicFrameChg chg="add del mod">
          <ac:chgData name="Delphine Vincent" userId="66c5d284e898346d" providerId="LiveId" clId="{C7D674A6-5FA0-4F31-BE66-FCDAA2B52A3E}" dt="2024-07-15T05:57:35.393" v="338" actId="478"/>
          <ac:graphicFrameMkLst>
            <pc:docMk/>
            <pc:sldMk cId="542286849" sldId="268"/>
            <ac:graphicFrameMk id="3" creationId="{C3AA583C-623E-7D6D-D8CF-F55D1BF72BAA}"/>
          </ac:graphicFrameMkLst>
        </pc:graphicFrameChg>
        <pc:graphicFrameChg chg="add del mod">
          <ac:chgData name="Delphine Vincent" userId="66c5d284e898346d" providerId="LiveId" clId="{C7D674A6-5FA0-4F31-BE66-FCDAA2B52A3E}" dt="2024-07-15T05:57:39.843" v="340" actId="478"/>
          <ac:graphicFrameMkLst>
            <pc:docMk/>
            <pc:sldMk cId="542286849" sldId="268"/>
            <ac:graphicFrameMk id="4" creationId="{0ECB1E46-C25A-C30C-F6E3-8402C2E2878C}"/>
          </ac:graphicFrameMkLst>
        </pc:graphicFrameChg>
        <pc:graphicFrameChg chg="mod modGraphic">
          <ac:chgData name="Delphine Vincent" userId="66c5d284e898346d" providerId="LiveId" clId="{C7D674A6-5FA0-4F31-BE66-FCDAA2B52A3E}" dt="2024-07-15T05:58:42.891" v="351" actId="2165"/>
          <ac:graphicFrameMkLst>
            <pc:docMk/>
            <pc:sldMk cId="542286849" sldId="268"/>
            <ac:graphicFrameMk id="317" creationId="{00000000-0000-0000-0000-000000000000}"/>
          </ac:graphicFrameMkLst>
        </pc:graphicFrameChg>
      </pc:sldChg>
      <pc:sldChg chg="addSp delSp modSp add mod">
        <pc:chgData name="Delphine Vincent" userId="66c5d284e898346d" providerId="LiveId" clId="{C7D674A6-5FA0-4F31-BE66-FCDAA2B52A3E}" dt="2024-07-15T06:31:02.327" v="1107" actId="1076"/>
        <pc:sldMkLst>
          <pc:docMk/>
          <pc:sldMk cId="2502363810" sldId="269"/>
        </pc:sldMkLst>
        <pc:spChg chg="mod">
          <ac:chgData name="Delphine Vincent" userId="66c5d284e898346d" providerId="LiveId" clId="{C7D674A6-5FA0-4F31-BE66-FCDAA2B52A3E}" dt="2024-07-15T06:10:36.871" v="458" actId="1038"/>
          <ac:spMkLst>
            <pc:docMk/>
            <pc:sldMk cId="2502363810" sldId="269"/>
            <ac:spMk id="2" creationId="{B948DC2E-2FA8-CF2A-33C9-FAB49E920807}"/>
          </ac:spMkLst>
        </pc:spChg>
        <pc:spChg chg="add mod">
          <ac:chgData name="Delphine Vincent" userId="66c5d284e898346d" providerId="LiveId" clId="{C7D674A6-5FA0-4F31-BE66-FCDAA2B52A3E}" dt="2024-07-15T06:31:02.327" v="1107" actId="1076"/>
          <ac:spMkLst>
            <pc:docMk/>
            <pc:sldMk cId="2502363810" sldId="269"/>
            <ac:spMk id="5" creationId="{25288D33-BCFE-56B8-8E89-C1164947F152}"/>
          </ac:spMkLst>
        </pc:spChg>
        <pc:spChg chg="mod">
          <ac:chgData name="Delphine Vincent" userId="66c5d284e898346d" providerId="LiveId" clId="{C7D674A6-5FA0-4F31-BE66-FCDAA2B52A3E}" dt="2024-07-15T06:11:13.405" v="479" actId="20577"/>
          <ac:spMkLst>
            <pc:docMk/>
            <pc:sldMk cId="2502363810" sldId="269"/>
            <ac:spMk id="330" creationId="{00000000-0000-0000-0000-000000000000}"/>
          </ac:spMkLst>
        </pc:spChg>
        <pc:graphicFrameChg chg="del">
          <ac:chgData name="Delphine Vincent" userId="66c5d284e898346d" providerId="LiveId" clId="{C7D674A6-5FA0-4F31-BE66-FCDAA2B52A3E}" dt="2024-07-15T06:08:13.708" v="434" actId="478"/>
          <ac:graphicFrameMkLst>
            <pc:docMk/>
            <pc:sldMk cId="2502363810" sldId="269"/>
            <ac:graphicFrameMk id="3" creationId="{D54C2524-A001-CBEA-16EE-D04F30BFB0F2}"/>
          </ac:graphicFrameMkLst>
        </pc:graphicFrameChg>
        <pc:graphicFrameChg chg="add mod modGraphic">
          <ac:chgData name="Delphine Vincent" userId="66c5d284e898346d" providerId="LiveId" clId="{C7D674A6-5FA0-4F31-BE66-FCDAA2B52A3E}" dt="2024-07-15T06:10:06.071" v="449" actId="1076"/>
          <ac:graphicFrameMkLst>
            <pc:docMk/>
            <pc:sldMk cId="2502363810" sldId="269"/>
            <ac:graphicFrameMk id="4" creationId="{9E5B58A5-983A-F58A-2172-FDEBA3ED592B}"/>
          </ac:graphicFrameMkLst>
        </pc:graphicFrameChg>
      </pc:sldChg>
      <pc:sldChg chg="addSp delSp modSp add mod">
        <pc:chgData name="Delphine Vincent" userId="66c5d284e898346d" providerId="LiveId" clId="{C7D674A6-5FA0-4F31-BE66-FCDAA2B52A3E}" dt="2024-07-15T06:19:35.283" v="641" actId="123"/>
        <pc:sldMkLst>
          <pc:docMk/>
          <pc:sldMk cId="2417613963" sldId="270"/>
        </pc:sldMkLst>
        <pc:spChg chg="mod">
          <ac:chgData name="Delphine Vincent" userId="66c5d284e898346d" providerId="LiveId" clId="{C7D674A6-5FA0-4F31-BE66-FCDAA2B52A3E}" dt="2024-07-15T06:14:13.187" v="486" actId="14100"/>
          <ac:spMkLst>
            <pc:docMk/>
            <pc:sldMk cId="2417613963" sldId="270"/>
            <ac:spMk id="2" creationId="{B948DC2E-2FA8-CF2A-33C9-FAB49E920807}"/>
          </ac:spMkLst>
        </pc:spChg>
        <pc:spChg chg="add">
          <ac:chgData name="Delphine Vincent" userId="66c5d284e898346d" providerId="LiveId" clId="{C7D674A6-5FA0-4F31-BE66-FCDAA2B52A3E}" dt="2024-07-15T06:13:27.366" v="480"/>
          <ac:spMkLst>
            <pc:docMk/>
            <pc:sldMk cId="2417613963" sldId="270"/>
            <ac:spMk id="3" creationId="{45CE3CB3-014F-B0A6-C4F2-595474CD0202}"/>
          </ac:spMkLst>
        </pc:spChg>
        <pc:spChg chg="add mod">
          <ac:chgData name="Delphine Vincent" userId="66c5d284e898346d" providerId="LiveId" clId="{C7D674A6-5FA0-4F31-BE66-FCDAA2B52A3E}" dt="2024-07-15T06:19:35.283" v="641" actId="123"/>
          <ac:spMkLst>
            <pc:docMk/>
            <pc:sldMk cId="2417613963" sldId="270"/>
            <ac:spMk id="7" creationId="{5561A9F4-197A-D137-41E5-D9FDC4E0D196}"/>
          </ac:spMkLst>
        </pc:spChg>
        <pc:spChg chg="mod">
          <ac:chgData name="Delphine Vincent" userId="66c5d284e898346d" providerId="LiveId" clId="{C7D674A6-5FA0-4F31-BE66-FCDAA2B52A3E}" dt="2024-07-15T06:11:08.241" v="478" actId="20577"/>
          <ac:spMkLst>
            <pc:docMk/>
            <pc:sldMk cId="2417613963" sldId="270"/>
            <ac:spMk id="330" creationId="{00000000-0000-0000-0000-000000000000}"/>
          </ac:spMkLst>
        </pc:spChg>
        <pc:graphicFrameChg chg="del mod">
          <ac:chgData name="Delphine Vincent" userId="66c5d284e898346d" providerId="LiveId" clId="{C7D674A6-5FA0-4F31-BE66-FCDAA2B52A3E}" dt="2024-07-15T06:14:45.189" v="489" actId="478"/>
          <ac:graphicFrameMkLst>
            <pc:docMk/>
            <pc:sldMk cId="2417613963" sldId="270"/>
            <ac:graphicFrameMk id="4" creationId="{9E5B58A5-983A-F58A-2172-FDEBA3ED592B}"/>
          </ac:graphicFrameMkLst>
        </pc:graphicFrameChg>
        <pc:graphicFrameChg chg="add mod modGraphic">
          <ac:chgData name="Delphine Vincent" userId="66c5d284e898346d" providerId="LiveId" clId="{C7D674A6-5FA0-4F31-BE66-FCDAA2B52A3E}" dt="2024-07-15T06:18:22.620" v="546" actId="20577"/>
          <ac:graphicFrameMkLst>
            <pc:docMk/>
            <pc:sldMk cId="2417613963" sldId="270"/>
            <ac:graphicFrameMk id="5" creationId="{B9878257-B5BB-AAD3-4EA4-E950ED631DD1}"/>
          </ac:graphicFrameMkLst>
        </pc:graphicFrameChg>
        <pc:graphicFrameChg chg="add del mod">
          <ac:chgData name="Delphine Vincent" userId="66c5d284e898346d" providerId="LiveId" clId="{C7D674A6-5FA0-4F31-BE66-FCDAA2B52A3E}" dt="2024-07-15T06:15:37.339" v="505" actId="478"/>
          <ac:graphicFrameMkLst>
            <pc:docMk/>
            <pc:sldMk cId="2417613963" sldId="270"/>
            <ac:graphicFrameMk id="6" creationId="{8364490C-7555-97DE-3A1A-218BADBF2B7A}"/>
          </ac:graphicFrameMkLst>
        </pc:graphicFrameChg>
        <pc:picChg chg="add">
          <ac:chgData name="Delphine Vincent" userId="66c5d284e898346d" providerId="LiveId" clId="{C7D674A6-5FA0-4F31-BE66-FCDAA2B52A3E}" dt="2024-07-15T06:13:27.366" v="480"/>
          <ac:picMkLst>
            <pc:docMk/>
            <pc:sldMk cId="2417613963" sldId="270"/>
            <ac:picMk id="6146" creationId="{C5704110-EF2A-7FC1-6665-75C39B39C7DB}"/>
          </ac:picMkLst>
        </pc:picChg>
      </pc:sldChg>
      <pc:sldChg chg="addSp delSp modSp add mod">
        <pc:chgData name="Delphine Vincent" userId="66c5d284e898346d" providerId="LiveId" clId="{C7D674A6-5FA0-4F31-BE66-FCDAA2B52A3E}" dt="2024-07-15T06:25:10.050" v="867" actId="14100"/>
        <pc:sldMkLst>
          <pc:docMk/>
          <pc:sldMk cId="3017307315" sldId="271"/>
        </pc:sldMkLst>
        <pc:spChg chg="mod">
          <ac:chgData name="Delphine Vincent" userId="66c5d284e898346d" providerId="LiveId" clId="{C7D674A6-5FA0-4F31-BE66-FCDAA2B52A3E}" dt="2024-07-15T06:21:05.640" v="676" actId="14100"/>
          <ac:spMkLst>
            <pc:docMk/>
            <pc:sldMk cId="3017307315" sldId="271"/>
            <ac:spMk id="2" creationId="{B948DC2E-2FA8-CF2A-33C9-FAB49E920807}"/>
          </ac:spMkLst>
        </pc:spChg>
        <pc:spChg chg="mod">
          <ac:chgData name="Delphine Vincent" userId="66c5d284e898346d" providerId="LiveId" clId="{C7D674A6-5FA0-4F31-BE66-FCDAA2B52A3E}" dt="2024-07-15T06:25:10.050" v="867" actId="14100"/>
          <ac:spMkLst>
            <pc:docMk/>
            <pc:sldMk cId="3017307315" sldId="271"/>
            <ac:spMk id="7" creationId="{5561A9F4-197A-D137-41E5-D9FDC4E0D196}"/>
          </ac:spMkLst>
        </pc:spChg>
        <pc:spChg chg="mod">
          <ac:chgData name="Delphine Vincent" userId="66c5d284e898346d" providerId="LiveId" clId="{C7D674A6-5FA0-4F31-BE66-FCDAA2B52A3E}" dt="2024-07-15T06:19:50.753" v="647" actId="20577"/>
          <ac:spMkLst>
            <pc:docMk/>
            <pc:sldMk cId="3017307315" sldId="271"/>
            <ac:spMk id="330" creationId="{00000000-0000-0000-0000-000000000000}"/>
          </ac:spMkLst>
        </pc:spChg>
        <pc:graphicFrameChg chg="add del mod">
          <ac:chgData name="Delphine Vincent" userId="66c5d284e898346d" providerId="LiveId" clId="{C7D674A6-5FA0-4F31-BE66-FCDAA2B52A3E}" dt="2024-07-15T06:21:55.840" v="679" actId="478"/>
          <ac:graphicFrameMkLst>
            <pc:docMk/>
            <pc:sldMk cId="3017307315" sldId="271"/>
            <ac:graphicFrameMk id="3" creationId="{EB30D9F1-3E89-12B5-74C2-091F65F95A91}"/>
          </ac:graphicFrameMkLst>
        </pc:graphicFrameChg>
        <pc:graphicFrameChg chg="add mod modGraphic">
          <ac:chgData name="Delphine Vincent" userId="66c5d284e898346d" providerId="LiveId" clId="{C7D674A6-5FA0-4F31-BE66-FCDAA2B52A3E}" dt="2024-07-15T06:22:22.413" v="699" actId="1035"/>
          <ac:graphicFrameMkLst>
            <pc:docMk/>
            <pc:sldMk cId="3017307315" sldId="271"/>
            <ac:graphicFrameMk id="4" creationId="{E42DE147-CCE5-169C-FE2B-FBB841DAEAAD}"/>
          </ac:graphicFrameMkLst>
        </pc:graphicFrameChg>
        <pc:graphicFrameChg chg="del mod">
          <ac:chgData name="Delphine Vincent" userId="66c5d284e898346d" providerId="LiveId" clId="{C7D674A6-5FA0-4F31-BE66-FCDAA2B52A3E}" dt="2024-07-15T06:20:25.023" v="667" actId="478"/>
          <ac:graphicFrameMkLst>
            <pc:docMk/>
            <pc:sldMk cId="3017307315" sldId="271"/>
            <ac:graphicFrameMk id="5" creationId="{B9878257-B5BB-AAD3-4EA4-E950ED631DD1}"/>
          </ac:graphicFrameMkLst>
        </pc:graphicFrameChg>
      </pc:sldChg>
      <pc:sldMasterChg chg="delSldLayout">
        <pc:chgData name="Delphine Vincent" userId="66c5d284e898346d" providerId="LiveId" clId="{C7D674A6-5FA0-4F31-BE66-FCDAA2B52A3E}" dt="2024-07-15T06:31:48.112" v="1109" actId="2696"/>
        <pc:sldMasterMkLst>
          <pc:docMk/>
          <pc:sldMasterMk cId="0" sldId="2147483692"/>
        </pc:sldMasterMkLst>
        <pc:sldLayoutChg chg="del">
          <pc:chgData name="Delphine Vincent" userId="66c5d284e898346d" providerId="LiveId" clId="{C7D674A6-5FA0-4F31-BE66-FCDAA2B52A3E}" dt="2024-07-15T06:31:48.112" v="1109" actId="2696"/>
          <pc:sldLayoutMkLst>
            <pc:docMk/>
            <pc:sldMasterMk cId="0" sldId="2147483692"/>
            <pc:sldLayoutMk cId="0" sldId="214748365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00922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2965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9850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86253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28478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06743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06578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326695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theme" Target="../theme/theme2.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9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warbyparker.com/" TargetMode="External"/><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AU" b="1" dirty="0">
                <a:solidFill>
                  <a:srgbClr val="295269"/>
                </a:solidFill>
              </a:rPr>
              <a:t>Project Assignment: Usage Funnels using SQL</a:t>
            </a:r>
          </a:p>
        </p:txBody>
      </p:sp>
      <p:sp>
        <p:nvSpPr>
          <p:cNvPr id="293" name="Shape 293"/>
          <p:cNvSpPr txBox="1"/>
          <p:nvPr/>
        </p:nvSpPr>
        <p:spPr>
          <a:xfrm>
            <a:off x="198286" y="712925"/>
            <a:ext cx="8634014" cy="4290350"/>
          </a:xfrm>
          <a:prstGeom prst="rect">
            <a:avLst/>
          </a:prstGeom>
          <a:noFill/>
          <a:ln>
            <a:noFill/>
          </a:ln>
        </p:spPr>
        <p:txBody>
          <a:bodyPr spcFirstLastPara="1" wrap="square" lIns="91425" tIns="91425" rIns="91425" bIns="91425" anchor="t" anchorCtr="0">
            <a:noAutofit/>
          </a:bodyPr>
          <a:lstStyle/>
          <a:p>
            <a:pPr marL="0" marR="0" algn="just">
              <a:spcBef>
                <a:spcPts val="0"/>
              </a:spcBef>
              <a:spcAft>
                <a:spcPts val="0"/>
              </a:spcAft>
            </a:pPr>
            <a:r>
              <a:rPr lang="en-AU" sz="1600" dirty="0">
                <a:effectLst/>
                <a:latin typeface="Apercu"/>
                <a:hlinkClick r:id="rId3"/>
              </a:rPr>
              <a:t>Warby Parker</a:t>
            </a:r>
            <a:r>
              <a:rPr lang="en-US" sz="1600" dirty="0">
                <a:effectLst/>
                <a:latin typeface="Apercu"/>
              </a:rPr>
              <a:t> </a:t>
            </a:r>
            <a:r>
              <a:rPr lang="en-AU" sz="1600" dirty="0">
                <a:effectLst/>
                <a:latin typeface="Apercu"/>
              </a:rPr>
              <a:t>is a transformative lifestyle brand with a lofty objective: to offer designer eyewear at a revolutionary price while leading the way for socially conscious businesses. Founded in 2010 and named after two characters in an early Jack Kerouac journal, Warby Parker believes in creative thinking, smart design, and doing good in the world — for every pair of eyeglasses and sunglasses sold, a pair is distributed to someone in need.</a:t>
            </a:r>
          </a:p>
          <a:p>
            <a:pPr marL="0" marR="0" algn="just">
              <a:spcBef>
                <a:spcPts val="0"/>
              </a:spcBef>
              <a:spcAft>
                <a:spcPts val="0"/>
              </a:spcAft>
            </a:pPr>
            <a:endParaRPr lang="en-AU" sz="1600" dirty="0">
              <a:effectLst/>
              <a:latin typeface="Calibri" panose="020F0502020204030204" pitchFamily="34" charset="0"/>
            </a:endParaRPr>
          </a:p>
          <a:p>
            <a:pPr marL="0" marR="0" algn="just">
              <a:spcBef>
                <a:spcPts val="0"/>
              </a:spcBef>
              <a:spcAft>
                <a:spcPts val="0"/>
              </a:spcAft>
            </a:pPr>
            <a:r>
              <a:rPr lang="en-AU" sz="1600" dirty="0">
                <a:effectLst/>
                <a:latin typeface="Apercu"/>
              </a:rPr>
              <a:t>In this project, you will </a:t>
            </a:r>
            <a:r>
              <a:rPr lang="en-AU" sz="1600" dirty="0" err="1">
                <a:effectLst/>
                <a:latin typeface="Apercu"/>
              </a:rPr>
              <a:t>analyze</a:t>
            </a:r>
            <a:r>
              <a:rPr lang="en-AU" sz="1600" dirty="0">
                <a:effectLst/>
                <a:latin typeface="Apercu"/>
              </a:rPr>
              <a:t> different Warby Parker’s marketing funnels in order to calculate conversion rates. </a:t>
            </a:r>
          </a:p>
          <a:p>
            <a:pPr marL="0" marR="0" algn="just">
              <a:spcBef>
                <a:spcPts val="0"/>
              </a:spcBef>
              <a:spcAft>
                <a:spcPts val="0"/>
              </a:spcAft>
            </a:pPr>
            <a:endParaRPr lang="en-AU" sz="1600" dirty="0">
              <a:effectLst/>
              <a:latin typeface="Apercu"/>
            </a:endParaRPr>
          </a:p>
          <a:p>
            <a:pPr marL="0" marR="0" algn="just">
              <a:spcBef>
                <a:spcPts val="0"/>
              </a:spcBef>
              <a:spcAft>
                <a:spcPts val="0"/>
              </a:spcAft>
            </a:pPr>
            <a:r>
              <a:rPr lang="en-AU" sz="1600" dirty="0">
                <a:effectLst/>
                <a:latin typeface="Apercu"/>
              </a:rPr>
              <a:t>Here are the funnels and the tables that you are given:</a:t>
            </a:r>
          </a:p>
          <a:p>
            <a:pPr marL="0" marR="0" algn="just">
              <a:spcBef>
                <a:spcPts val="0"/>
              </a:spcBef>
              <a:spcAft>
                <a:spcPts val="0"/>
              </a:spcAft>
            </a:pPr>
            <a:r>
              <a:rPr lang="en-AU" sz="1800" b="1" dirty="0">
                <a:effectLst/>
                <a:latin typeface="Apercu"/>
              </a:rPr>
              <a:t>1/ Quiz Funnel:</a:t>
            </a:r>
            <a:endParaRPr lang="en-AU" sz="1800" dirty="0">
              <a:effectLst/>
              <a:latin typeface="Apercu"/>
            </a:endParaRPr>
          </a:p>
          <a:p>
            <a:pPr lvl="6" indent="446088" algn="just" fontAlgn="ctr">
              <a:buFont typeface="Arial" panose="020B0604020202020204" pitchFamily="34" charset="0"/>
              <a:buChar char="•"/>
            </a:pPr>
            <a:r>
              <a:rPr lang="en-AU" sz="1800" b="1" dirty="0">
                <a:effectLst/>
                <a:latin typeface="Monaco"/>
              </a:rPr>
              <a:t>Survey table</a:t>
            </a:r>
            <a:endParaRPr lang="en-AU" sz="1800" dirty="0">
              <a:effectLst/>
              <a:latin typeface="Calibri" panose="020F0502020204030204" pitchFamily="34" charset="0"/>
            </a:endParaRPr>
          </a:p>
          <a:p>
            <a:pPr marL="0" marR="0" algn="just">
              <a:spcBef>
                <a:spcPts val="0"/>
              </a:spcBef>
              <a:spcAft>
                <a:spcPts val="0"/>
              </a:spcAft>
            </a:pPr>
            <a:r>
              <a:rPr lang="en-AU" sz="1800" b="1" dirty="0">
                <a:effectLst/>
                <a:latin typeface="Apercu"/>
              </a:rPr>
              <a:t>2/ Home Try-On Funnel:</a:t>
            </a:r>
            <a:endParaRPr lang="en-AU" sz="1800" dirty="0">
              <a:effectLst/>
              <a:latin typeface="Apercu"/>
            </a:endParaRPr>
          </a:p>
          <a:p>
            <a:pPr indent="446088" algn="just" rtl="0" fontAlgn="ctr">
              <a:spcBef>
                <a:spcPts val="0"/>
              </a:spcBef>
              <a:spcAft>
                <a:spcPts val="0"/>
              </a:spcAft>
              <a:buFont typeface="Arial" panose="020B0604020202020204" pitchFamily="34" charset="0"/>
              <a:buChar char="•"/>
            </a:pPr>
            <a:r>
              <a:rPr lang="en-AU" sz="1800" b="1" dirty="0">
                <a:effectLst/>
                <a:latin typeface="Monaco"/>
              </a:rPr>
              <a:t>Quiz table</a:t>
            </a:r>
            <a:endParaRPr lang="en-AU" sz="1800" dirty="0">
              <a:effectLst/>
              <a:latin typeface="Calibri" panose="020F0502020204030204" pitchFamily="34" charset="0"/>
            </a:endParaRPr>
          </a:p>
          <a:p>
            <a:pPr indent="446088" algn="just" rtl="0" fontAlgn="ctr">
              <a:spcBef>
                <a:spcPts val="0"/>
              </a:spcBef>
              <a:spcAft>
                <a:spcPts val="0"/>
              </a:spcAft>
              <a:buFont typeface="Arial" panose="020B0604020202020204" pitchFamily="34" charset="0"/>
              <a:buChar char="•"/>
            </a:pPr>
            <a:r>
              <a:rPr lang="en-AU" sz="1800" b="1" dirty="0" err="1">
                <a:effectLst/>
                <a:latin typeface="Monaco"/>
              </a:rPr>
              <a:t>home_try_on</a:t>
            </a:r>
            <a:r>
              <a:rPr lang="en-AU" sz="1800" b="1" dirty="0">
                <a:effectLst/>
                <a:latin typeface="Monaco"/>
              </a:rPr>
              <a:t> table</a:t>
            </a:r>
            <a:endParaRPr lang="en-AU" sz="1800" dirty="0">
              <a:effectLst/>
              <a:latin typeface="Calibri" panose="020F0502020204030204" pitchFamily="34" charset="0"/>
            </a:endParaRPr>
          </a:p>
          <a:p>
            <a:pPr indent="446088" algn="just" rtl="0" fontAlgn="ctr">
              <a:spcBef>
                <a:spcPts val="0"/>
              </a:spcBef>
              <a:spcAft>
                <a:spcPts val="0"/>
              </a:spcAft>
              <a:buFont typeface="Arial" panose="020B0604020202020204" pitchFamily="34" charset="0"/>
              <a:buChar char="•"/>
            </a:pPr>
            <a:r>
              <a:rPr lang="en-AU" sz="1800" b="1" dirty="0">
                <a:effectLst/>
                <a:latin typeface="Monaco"/>
              </a:rPr>
              <a:t>Purchase table</a:t>
            </a:r>
            <a:endParaRPr lang="en-AU" sz="1800" dirty="0">
              <a:effectLst/>
              <a:latin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2.1 Inspect tables</a:t>
            </a:r>
            <a:endParaRPr sz="2400" b="1" dirty="0">
              <a:solidFill>
                <a:srgbClr val="295269"/>
              </a:solidFill>
              <a:latin typeface="Roboto"/>
              <a:ea typeface="Roboto"/>
              <a:cs typeface="Roboto"/>
              <a:sym typeface="Roboto"/>
            </a:endParaRPr>
          </a:p>
        </p:txBody>
      </p:sp>
      <p:sp>
        <p:nvSpPr>
          <p:cNvPr id="2" name="Shape 323">
            <a:extLst>
              <a:ext uri="{FF2B5EF4-FFF2-40B4-BE49-F238E27FC236}">
                <a16:creationId xmlns:a16="http://schemas.microsoft.com/office/drawing/2014/main" id="{323988BE-C67C-A589-31BB-01690C151344}"/>
              </a:ext>
            </a:extLst>
          </p:cNvPr>
          <p:cNvSpPr txBox="1"/>
          <p:nvPr/>
        </p:nvSpPr>
        <p:spPr>
          <a:xfrm>
            <a:off x="69474" y="1130225"/>
            <a:ext cx="3318496" cy="546175"/>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Task 4 - Inspect tables */</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SELECT * FROM purchase LIMIT 5;</a:t>
            </a:r>
            <a:endParaRPr sz="900" dirty="0">
              <a:latin typeface="Courier New"/>
              <a:ea typeface="Courier New"/>
              <a:cs typeface="Courier New"/>
              <a:sym typeface="Courier New"/>
            </a:endParaRPr>
          </a:p>
        </p:txBody>
      </p:sp>
      <p:graphicFrame>
        <p:nvGraphicFramePr>
          <p:cNvPr id="3" name="Shape 317">
            <a:extLst>
              <a:ext uri="{FF2B5EF4-FFF2-40B4-BE49-F238E27FC236}">
                <a16:creationId xmlns:a16="http://schemas.microsoft.com/office/drawing/2014/main" id="{724D6C9D-4122-5712-6AB9-65093B7F65C5}"/>
              </a:ext>
            </a:extLst>
          </p:cNvPr>
          <p:cNvGraphicFramePr/>
          <p:nvPr>
            <p:extLst>
              <p:ext uri="{D42A27DB-BD31-4B8C-83A1-F6EECF244321}">
                <p14:modId xmlns:p14="http://schemas.microsoft.com/office/powerpoint/2010/main" val="134656597"/>
              </p:ext>
            </p:extLst>
          </p:nvPr>
        </p:nvGraphicFramePr>
        <p:xfrm>
          <a:off x="69474" y="1817496"/>
          <a:ext cx="9005051" cy="2998750"/>
        </p:xfrm>
        <a:graphic>
          <a:graphicData uri="http://schemas.openxmlformats.org/drawingml/2006/table">
            <a:tbl>
              <a:tblPr>
                <a:noFill/>
                <a:tableStyleId>{8628B589-4659-4227-9C68-565DD4A46BFE}</a:tableStyleId>
              </a:tblPr>
              <a:tblGrid>
                <a:gridCol w="2873018">
                  <a:extLst>
                    <a:ext uri="{9D8B030D-6E8A-4147-A177-3AD203B41FA5}">
                      <a16:colId xmlns:a16="http://schemas.microsoft.com/office/drawing/2014/main" val="20000"/>
                    </a:ext>
                  </a:extLst>
                </a:gridCol>
                <a:gridCol w="1256810">
                  <a:extLst>
                    <a:ext uri="{9D8B030D-6E8A-4147-A177-3AD203B41FA5}">
                      <a16:colId xmlns:a16="http://schemas.microsoft.com/office/drawing/2014/main" val="374918825"/>
                    </a:ext>
                  </a:extLst>
                </a:gridCol>
                <a:gridCol w="1404329">
                  <a:extLst>
                    <a:ext uri="{9D8B030D-6E8A-4147-A177-3AD203B41FA5}">
                      <a16:colId xmlns:a16="http://schemas.microsoft.com/office/drawing/2014/main" val="3373564478"/>
                    </a:ext>
                  </a:extLst>
                </a:gridCol>
                <a:gridCol w="1348154">
                  <a:extLst>
                    <a:ext uri="{9D8B030D-6E8A-4147-A177-3AD203B41FA5}">
                      <a16:colId xmlns:a16="http://schemas.microsoft.com/office/drawing/2014/main" val="2212118820"/>
                    </a:ext>
                  </a:extLst>
                </a:gridCol>
                <a:gridCol w="1441938">
                  <a:extLst>
                    <a:ext uri="{9D8B030D-6E8A-4147-A177-3AD203B41FA5}">
                      <a16:colId xmlns:a16="http://schemas.microsoft.com/office/drawing/2014/main" val="20001"/>
                    </a:ext>
                  </a:extLst>
                </a:gridCol>
                <a:gridCol w="680802">
                  <a:extLst>
                    <a:ext uri="{9D8B030D-6E8A-4147-A177-3AD203B41FA5}">
                      <a16:colId xmlns:a16="http://schemas.microsoft.com/office/drawing/2014/main" val="20002"/>
                    </a:ext>
                  </a:extLst>
                </a:gridCol>
              </a:tblGrid>
              <a:tr h="407950">
                <a:tc>
                  <a:txBody>
                    <a:bodyPr/>
                    <a:lstStyle/>
                    <a:p>
                      <a:pPr algn="ctr"/>
                      <a:r>
                        <a:rPr lang="en-AU" b="1" dirty="0" err="1">
                          <a:solidFill>
                            <a:schemeClr val="bg1"/>
                          </a:solidFill>
                          <a:effectLst/>
                        </a:rPr>
                        <a:t>user_id</a:t>
                      </a:r>
                      <a:endParaRPr lang="en-AU" b="1" dirty="0">
                        <a:solidFill>
                          <a:schemeClr val="bg1"/>
                        </a:solidFill>
                        <a:effectLst/>
                      </a:endParaRPr>
                    </a:p>
                  </a:txBody>
                  <a:tcPr anchor="ctr">
                    <a:solidFill>
                      <a:srgbClr val="204056">
                        <a:alpha val="82490"/>
                      </a:srgbClr>
                    </a:solidFill>
                  </a:tcPr>
                </a:tc>
                <a:tc>
                  <a:txBody>
                    <a:bodyPr/>
                    <a:lstStyle/>
                    <a:p>
                      <a:pPr algn="ctr"/>
                      <a:r>
                        <a:rPr lang="en-AU" b="1">
                          <a:solidFill>
                            <a:schemeClr val="bg1"/>
                          </a:solidFill>
                          <a:effectLst/>
                        </a:rPr>
                        <a:t>product_id</a:t>
                      </a:r>
                    </a:p>
                  </a:txBody>
                  <a:tcPr anchor="ctr">
                    <a:solidFill>
                      <a:srgbClr val="204056">
                        <a:alpha val="82490"/>
                      </a:srgbClr>
                    </a:solidFill>
                  </a:tcPr>
                </a:tc>
                <a:tc>
                  <a:txBody>
                    <a:bodyPr/>
                    <a:lstStyle/>
                    <a:p>
                      <a:pPr algn="ctr"/>
                      <a:r>
                        <a:rPr lang="en-AU" b="1" dirty="0">
                          <a:solidFill>
                            <a:schemeClr val="bg1"/>
                          </a:solidFill>
                          <a:effectLst/>
                        </a:rPr>
                        <a:t>style</a:t>
                      </a:r>
                    </a:p>
                  </a:txBody>
                  <a:tcPr anchor="ctr">
                    <a:solidFill>
                      <a:srgbClr val="204056">
                        <a:alpha val="82490"/>
                      </a:srgbClr>
                    </a:solidFill>
                  </a:tcPr>
                </a:tc>
                <a:tc>
                  <a:txBody>
                    <a:bodyPr/>
                    <a:lstStyle/>
                    <a:p>
                      <a:pPr algn="ctr"/>
                      <a:r>
                        <a:rPr lang="en-AU" b="1" dirty="0" err="1">
                          <a:solidFill>
                            <a:schemeClr val="bg1"/>
                          </a:solidFill>
                          <a:effectLst/>
                        </a:rPr>
                        <a:t>model_name</a:t>
                      </a:r>
                      <a:endParaRPr lang="en-AU" b="1" dirty="0">
                        <a:solidFill>
                          <a:schemeClr val="bg1"/>
                        </a:solidFill>
                        <a:effectLst/>
                      </a:endParaRPr>
                    </a:p>
                  </a:txBody>
                  <a:tcPr anchor="ctr">
                    <a:solidFill>
                      <a:srgbClr val="204056">
                        <a:alpha val="82490"/>
                      </a:srgbClr>
                    </a:solidFill>
                  </a:tcPr>
                </a:tc>
                <a:tc>
                  <a:txBody>
                    <a:bodyPr/>
                    <a:lstStyle/>
                    <a:p>
                      <a:pPr algn="ctr"/>
                      <a:r>
                        <a:rPr lang="en-AU" b="1" dirty="0" err="1">
                          <a:solidFill>
                            <a:schemeClr val="bg1"/>
                          </a:solidFill>
                          <a:effectLst/>
                        </a:rPr>
                        <a:t>color</a:t>
                      </a:r>
                      <a:endParaRPr lang="en-AU" b="1" dirty="0">
                        <a:solidFill>
                          <a:schemeClr val="bg1"/>
                        </a:solidFill>
                        <a:effectLst/>
                      </a:endParaRPr>
                    </a:p>
                  </a:txBody>
                  <a:tcPr anchor="ctr">
                    <a:solidFill>
                      <a:srgbClr val="204056">
                        <a:alpha val="82490"/>
                      </a:srgbClr>
                    </a:solidFill>
                  </a:tcPr>
                </a:tc>
                <a:tc>
                  <a:txBody>
                    <a:bodyPr/>
                    <a:lstStyle/>
                    <a:p>
                      <a:pPr algn="ctr"/>
                      <a:r>
                        <a:rPr lang="en-AU" b="1" dirty="0">
                          <a:solidFill>
                            <a:schemeClr val="bg1"/>
                          </a:solidFill>
                          <a:effectLst/>
                        </a:rPr>
                        <a:t>price</a:t>
                      </a:r>
                    </a:p>
                  </a:txBody>
                  <a:tcPr anchor="ctr">
                    <a:solidFill>
                      <a:srgbClr val="204056">
                        <a:alpha val="82490"/>
                      </a:srgbClr>
                    </a:solidFill>
                  </a:tcPr>
                </a:tc>
                <a:extLst>
                  <a:ext uri="{0D108BD9-81ED-4DB2-BD59-A6C34878D82A}">
                    <a16:rowId xmlns:a16="http://schemas.microsoft.com/office/drawing/2014/main" val="10000"/>
                  </a:ext>
                </a:extLst>
              </a:tr>
              <a:tr h="407950">
                <a:tc>
                  <a:txBody>
                    <a:bodyPr/>
                    <a:lstStyle/>
                    <a:p>
                      <a:pPr algn="ctr"/>
                      <a:r>
                        <a:rPr lang="en-AU">
                          <a:solidFill>
                            <a:srgbClr val="646466"/>
                          </a:solidFill>
                          <a:effectLst/>
                        </a:rPr>
                        <a:t>00a9dd17-36c8-430c-9d76-df49d4197dcf</a:t>
                      </a:r>
                    </a:p>
                  </a:txBody>
                  <a:tcPr anchor="ctr">
                    <a:noFill/>
                  </a:tcPr>
                </a:tc>
                <a:tc>
                  <a:txBody>
                    <a:bodyPr/>
                    <a:lstStyle/>
                    <a:p>
                      <a:pPr algn="ctr"/>
                      <a:r>
                        <a:rPr lang="en-AU">
                          <a:solidFill>
                            <a:srgbClr val="646466"/>
                          </a:solidFill>
                          <a:effectLst/>
                        </a:rPr>
                        <a:t>8</a:t>
                      </a:r>
                    </a:p>
                  </a:txBody>
                  <a:tcPr anchor="ctr">
                    <a:noFill/>
                  </a:tcPr>
                </a:tc>
                <a:tc>
                  <a:txBody>
                    <a:bodyPr/>
                    <a:lstStyle/>
                    <a:p>
                      <a:pPr algn="ctr"/>
                      <a:r>
                        <a:rPr lang="en-AU">
                          <a:solidFill>
                            <a:srgbClr val="646466"/>
                          </a:solidFill>
                          <a:effectLst/>
                        </a:rPr>
                        <a:t>Women's Styles</a:t>
                      </a:r>
                    </a:p>
                  </a:txBody>
                  <a:tcPr anchor="ctr">
                    <a:noFill/>
                  </a:tcPr>
                </a:tc>
                <a:tc>
                  <a:txBody>
                    <a:bodyPr/>
                    <a:lstStyle/>
                    <a:p>
                      <a:pPr algn="ctr"/>
                      <a:r>
                        <a:rPr lang="en-AU">
                          <a:solidFill>
                            <a:srgbClr val="646466"/>
                          </a:solidFill>
                          <a:effectLst/>
                        </a:rPr>
                        <a:t>Lucy</a:t>
                      </a:r>
                    </a:p>
                  </a:txBody>
                  <a:tcPr anchor="ctr">
                    <a:noFill/>
                  </a:tcPr>
                </a:tc>
                <a:tc>
                  <a:txBody>
                    <a:bodyPr/>
                    <a:lstStyle/>
                    <a:p>
                      <a:pPr algn="ctr"/>
                      <a:r>
                        <a:rPr lang="en-AU">
                          <a:solidFill>
                            <a:srgbClr val="646466"/>
                          </a:solidFill>
                          <a:effectLst/>
                        </a:rPr>
                        <a:t>Jet Black</a:t>
                      </a:r>
                    </a:p>
                  </a:txBody>
                  <a:tcPr anchor="ctr">
                    <a:noFill/>
                  </a:tcPr>
                </a:tc>
                <a:tc>
                  <a:txBody>
                    <a:bodyPr/>
                    <a:lstStyle/>
                    <a:p>
                      <a:pPr algn="ctr"/>
                      <a:r>
                        <a:rPr lang="en-AU">
                          <a:solidFill>
                            <a:srgbClr val="646466"/>
                          </a:solidFill>
                          <a:effectLst/>
                        </a:rPr>
                        <a:t>150</a:t>
                      </a:r>
                    </a:p>
                  </a:txBody>
                  <a:tcPr anchor="ctr">
                    <a:noFill/>
                  </a:tcPr>
                </a:tc>
                <a:extLst>
                  <a:ext uri="{0D108BD9-81ED-4DB2-BD59-A6C34878D82A}">
                    <a16:rowId xmlns:a16="http://schemas.microsoft.com/office/drawing/2014/main" val="4043488756"/>
                  </a:ext>
                </a:extLst>
              </a:tr>
              <a:tr h="407950">
                <a:tc>
                  <a:txBody>
                    <a:bodyPr/>
                    <a:lstStyle/>
                    <a:p>
                      <a:pPr algn="ctr"/>
                      <a:r>
                        <a:rPr lang="en-AU">
                          <a:solidFill>
                            <a:srgbClr val="646466"/>
                          </a:solidFill>
                          <a:effectLst/>
                        </a:rPr>
                        <a:t>00e15fe0-c86f-4818-9c63-3422211baa97</a:t>
                      </a:r>
                    </a:p>
                  </a:txBody>
                  <a:tcPr anchor="ctr">
                    <a:noFill/>
                  </a:tcPr>
                </a:tc>
                <a:tc>
                  <a:txBody>
                    <a:bodyPr/>
                    <a:lstStyle/>
                    <a:p>
                      <a:pPr algn="ctr"/>
                      <a:r>
                        <a:rPr lang="en-AU">
                          <a:solidFill>
                            <a:srgbClr val="646466"/>
                          </a:solidFill>
                          <a:effectLst/>
                        </a:rPr>
                        <a:t>7</a:t>
                      </a:r>
                    </a:p>
                  </a:txBody>
                  <a:tcPr anchor="ctr">
                    <a:noFill/>
                  </a:tcPr>
                </a:tc>
                <a:tc>
                  <a:txBody>
                    <a:bodyPr/>
                    <a:lstStyle/>
                    <a:p>
                      <a:pPr algn="ctr"/>
                      <a:r>
                        <a:rPr lang="en-AU">
                          <a:solidFill>
                            <a:srgbClr val="646466"/>
                          </a:solidFill>
                          <a:effectLst/>
                        </a:rPr>
                        <a:t>Women's Styles</a:t>
                      </a:r>
                    </a:p>
                  </a:txBody>
                  <a:tcPr anchor="ctr">
                    <a:noFill/>
                  </a:tcPr>
                </a:tc>
                <a:tc>
                  <a:txBody>
                    <a:bodyPr/>
                    <a:lstStyle/>
                    <a:p>
                      <a:pPr algn="ctr"/>
                      <a:r>
                        <a:rPr lang="en-AU">
                          <a:solidFill>
                            <a:srgbClr val="646466"/>
                          </a:solidFill>
                          <a:effectLst/>
                        </a:rPr>
                        <a:t>Lucy</a:t>
                      </a:r>
                    </a:p>
                  </a:txBody>
                  <a:tcPr anchor="ctr">
                    <a:noFill/>
                  </a:tcPr>
                </a:tc>
                <a:tc>
                  <a:txBody>
                    <a:bodyPr/>
                    <a:lstStyle/>
                    <a:p>
                      <a:pPr algn="ctr"/>
                      <a:r>
                        <a:rPr lang="en-AU">
                          <a:solidFill>
                            <a:srgbClr val="646466"/>
                          </a:solidFill>
                          <a:effectLst/>
                        </a:rPr>
                        <a:t>Elderflower Crystal</a:t>
                      </a:r>
                    </a:p>
                  </a:txBody>
                  <a:tcPr anchor="ctr">
                    <a:noFill/>
                  </a:tcPr>
                </a:tc>
                <a:tc>
                  <a:txBody>
                    <a:bodyPr/>
                    <a:lstStyle/>
                    <a:p>
                      <a:pPr algn="ctr"/>
                      <a:r>
                        <a:rPr lang="en-AU">
                          <a:solidFill>
                            <a:srgbClr val="646466"/>
                          </a:solidFill>
                          <a:effectLst/>
                        </a:rPr>
                        <a:t>150</a:t>
                      </a:r>
                    </a:p>
                  </a:txBody>
                  <a:tcPr anchor="ctr">
                    <a:noFill/>
                  </a:tcPr>
                </a:tc>
                <a:extLst>
                  <a:ext uri="{0D108BD9-81ED-4DB2-BD59-A6C34878D82A}">
                    <a16:rowId xmlns:a16="http://schemas.microsoft.com/office/drawing/2014/main" val="849317213"/>
                  </a:ext>
                </a:extLst>
              </a:tr>
              <a:tr h="407950">
                <a:tc>
                  <a:txBody>
                    <a:bodyPr/>
                    <a:lstStyle/>
                    <a:p>
                      <a:pPr algn="ctr"/>
                      <a:r>
                        <a:rPr lang="en-AU">
                          <a:solidFill>
                            <a:srgbClr val="646466"/>
                          </a:solidFill>
                          <a:effectLst/>
                        </a:rPr>
                        <a:t>017506f7-aba1-4b9d-8b7b-f4426e71b8ca</a:t>
                      </a:r>
                    </a:p>
                  </a:txBody>
                  <a:tcPr anchor="ctr">
                    <a:noFill/>
                  </a:tcPr>
                </a:tc>
                <a:tc>
                  <a:txBody>
                    <a:bodyPr/>
                    <a:lstStyle/>
                    <a:p>
                      <a:pPr algn="ctr"/>
                      <a:r>
                        <a:rPr lang="en-AU">
                          <a:solidFill>
                            <a:srgbClr val="646466"/>
                          </a:solidFill>
                          <a:effectLst/>
                        </a:rPr>
                        <a:t>4</a:t>
                      </a:r>
                    </a:p>
                  </a:txBody>
                  <a:tcPr anchor="ctr">
                    <a:noFill/>
                  </a:tcPr>
                </a:tc>
                <a:tc>
                  <a:txBody>
                    <a:bodyPr/>
                    <a:lstStyle/>
                    <a:p>
                      <a:pPr algn="ctr"/>
                      <a:r>
                        <a:rPr lang="en-AU">
                          <a:solidFill>
                            <a:srgbClr val="646466"/>
                          </a:solidFill>
                          <a:effectLst/>
                        </a:rPr>
                        <a:t>Men's Styles</a:t>
                      </a:r>
                    </a:p>
                  </a:txBody>
                  <a:tcPr anchor="ctr">
                    <a:noFill/>
                  </a:tcPr>
                </a:tc>
                <a:tc>
                  <a:txBody>
                    <a:bodyPr/>
                    <a:lstStyle/>
                    <a:p>
                      <a:pPr algn="ctr"/>
                      <a:r>
                        <a:rPr lang="en-AU">
                          <a:solidFill>
                            <a:srgbClr val="646466"/>
                          </a:solidFill>
                          <a:effectLst/>
                        </a:rPr>
                        <a:t>Dawes</a:t>
                      </a:r>
                    </a:p>
                  </a:txBody>
                  <a:tcPr anchor="ctr">
                    <a:noFill/>
                  </a:tcPr>
                </a:tc>
                <a:tc>
                  <a:txBody>
                    <a:bodyPr/>
                    <a:lstStyle/>
                    <a:p>
                      <a:pPr algn="ctr"/>
                      <a:r>
                        <a:rPr lang="en-AU">
                          <a:solidFill>
                            <a:srgbClr val="646466"/>
                          </a:solidFill>
                          <a:effectLst/>
                        </a:rPr>
                        <a:t>Jet Black</a:t>
                      </a:r>
                    </a:p>
                  </a:txBody>
                  <a:tcPr anchor="ctr">
                    <a:noFill/>
                  </a:tcPr>
                </a:tc>
                <a:tc>
                  <a:txBody>
                    <a:bodyPr/>
                    <a:lstStyle/>
                    <a:p>
                      <a:pPr algn="ctr"/>
                      <a:r>
                        <a:rPr lang="en-AU">
                          <a:solidFill>
                            <a:srgbClr val="646466"/>
                          </a:solidFill>
                          <a:effectLst/>
                        </a:rPr>
                        <a:t>150</a:t>
                      </a:r>
                    </a:p>
                  </a:txBody>
                  <a:tcPr anchor="ctr">
                    <a:noFill/>
                  </a:tcPr>
                </a:tc>
                <a:extLst>
                  <a:ext uri="{0D108BD9-81ED-4DB2-BD59-A6C34878D82A}">
                    <a16:rowId xmlns:a16="http://schemas.microsoft.com/office/drawing/2014/main" val="804084706"/>
                  </a:ext>
                </a:extLst>
              </a:tr>
              <a:tr h="328375">
                <a:tc>
                  <a:txBody>
                    <a:bodyPr/>
                    <a:lstStyle/>
                    <a:p>
                      <a:pPr algn="ctr"/>
                      <a:r>
                        <a:rPr lang="en-AU">
                          <a:solidFill>
                            <a:srgbClr val="646466"/>
                          </a:solidFill>
                          <a:effectLst/>
                        </a:rPr>
                        <a:t>0176bfb3-9c51-4b1c-b593-87edab3c54cb</a:t>
                      </a:r>
                    </a:p>
                  </a:txBody>
                  <a:tcPr anchor="ctr"/>
                </a:tc>
                <a:tc>
                  <a:txBody>
                    <a:bodyPr/>
                    <a:lstStyle/>
                    <a:p>
                      <a:pPr algn="ctr"/>
                      <a:r>
                        <a:rPr lang="en-AU">
                          <a:solidFill>
                            <a:srgbClr val="646466"/>
                          </a:solidFill>
                          <a:effectLst/>
                        </a:rPr>
                        <a:t>10</a:t>
                      </a:r>
                    </a:p>
                  </a:txBody>
                  <a:tcPr anchor="ctr"/>
                </a:tc>
                <a:tc>
                  <a:txBody>
                    <a:bodyPr/>
                    <a:lstStyle/>
                    <a:p>
                      <a:pPr algn="ctr"/>
                      <a:r>
                        <a:rPr lang="en-AU">
                          <a:solidFill>
                            <a:srgbClr val="646466"/>
                          </a:solidFill>
                          <a:effectLst/>
                        </a:rPr>
                        <a:t>Women's Styles</a:t>
                      </a:r>
                    </a:p>
                  </a:txBody>
                  <a:tcPr anchor="ctr"/>
                </a:tc>
                <a:tc>
                  <a:txBody>
                    <a:bodyPr/>
                    <a:lstStyle/>
                    <a:p>
                      <a:pPr algn="ctr"/>
                      <a:r>
                        <a:rPr lang="en-AU">
                          <a:solidFill>
                            <a:srgbClr val="646466"/>
                          </a:solidFill>
                          <a:effectLst/>
                        </a:rPr>
                        <a:t>Eugene Narrow</a:t>
                      </a:r>
                    </a:p>
                  </a:txBody>
                  <a:tcPr anchor="ctr"/>
                </a:tc>
                <a:tc>
                  <a:txBody>
                    <a:bodyPr/>
                    <a:lstStyle/>
                    <a:p>
                      <a:pPr algn="ctr"/>
                      <a:r>
                        <a:rPr lang="en-AU">
                          <a:solidFill>
                            <a:srgbClr val="646466"/>
                          </a:solidFill>
                          <a:effectLst/>
                        </a:rPr>
                        <a:t>Rosewood Tortoise</a:t>
                      </a:r>
                    </a:p>
                  </a:txBody>
                  <a:tcPr anchor="ctr"/>
                </a:tc>
                <a:tc>
                  <a:txBody>
                    <a:bodyPr/>
                    <a:lstStyle/>
                    <a:p>
                      <a:pPr algn="ctr"/>
                      <a:r>
                        <a:rPr lang="en-AU">
                          <a:solidFill>
                            <a:srgbClr val="646466"/>
                          </a:solidFill>
                          <a:effectLst/>
                        </a:rPr>
                        <a:t>95</a:t>
                      </a:r>
                    </a:p>
                  </a:txBody>
                  <a:tcPr anchor="ctr"/>
                </a:tc>
                <a:extLst>
                  <a:ext uri="{0D108BD9-81ED-4DB2-BD59-A6C34878D82A}">
                    <a16:rowId xmlns:a16="http://schemas.microsoft.com/office/drawing/2014/main" val="10001"/>
                  </a:ext>
                </a:extLst>
              </a:tr>
              <a:tr h="328375">
                <a:tc>
                  <a:txBody>
                    <a:bodyPr/>
                    <a:lstStyle/>
                    <a:p>
                      <a:pPr algn="ctr"/>
                      <a:r>
                        <a:rPr lang="en-AU">
                          <a:solidFill>
                            <a:srgbClr val="646466"/>
                          </a:solidFill>
                          <a:effectLst/>
                        </a:rPr>
                        <a:t>01fdf106-f73c-4d3f-a036-2f3e2ab1ce06</a:t>
                      </a:r>
                    </a:p>
                  </a:txBody>
                  <a:tcPr anchor="ctr"/>
                </a:tc>
                <a:tc>
                  <a:txBody>
                    <a:bodyPr/>
                    <a:lstStyle/>
                    <a:p>
                      <a:pPr algn="ctr"/>
                      <a:r>
                        <a:rPr lang="en-AU">
                          <a:solidFill>
                            <a:srgbClr val="646466"/>
                          </a:solidFill>
                          <a:effectLst/>
                        </a:rPr>
                        <a:t>8</a:t>
                      </a:r>
                    </a:p>
                  </a:txBody>
                  <a:tcPr anchor="ctr"/>
                </a:tc>
                <a:tc>
                  <a:txBody>
                    <a:bodyPr/>
                    <a:lstStyle/>
                    <a:p>
                      <a:pPr algn="ctr"/>
                      <a:r>
                        <a:rPr lang="en-AU">
                          <a:solidFill>
                            <a:srgbClr val="646466"/>
                          </a:solidFill>
                          <a:effectLst/>
                        </a:rPr>
                        <a:t>Women's Styles</a:t>
                      </a:r>
                    </a:p>
                  </a:txBody>
                  <a:tcPr anchor="ctr"/>
                </a:tc>
                <a:tc>
                  <a:txBody>
                    <a:bodyPr/>
                    <a:lstStyle/>
                    <a:p>
                      <a:pPr algn="ctr"/>
                      <a:r>
                        <a:rPr lang="en-AU">
                          <a:solidFill>
                            <a:srgbClr val="646466"/>
                          </a:solidFill>
                          <a:effectLst/>
                        </a:rPr>
                        <a:t>Lucy</a:t>
                      </a:r>
                    </a:p>
                  </a:txBody>
                  <a:tcPr anchor="ctr"/>
                </a:tc>
                <a:tc>
                  <a:txBody>
                    <a:bodyPr/>
                    <a:lstStyle/>
                    <a:p>
                      <a:pPr algn="ctr"/>
                      <a:r>
                        <a:rPr lang="en-AU">
                          <a:solidFill>
                            <a:srgbClr val="646466"/>
                          </a:solidFill>
                          <a:effectLst/>
                        </a:rPr>
                        <a:t>Jet Black</a:t>
                      </a:r>
                    </a:p>
                  </a:txBody>
                  <a:tcPr anchor="ctr"/>
                </a:tc>
                <a:tc>
                  <a:txBody>
                    <a:bodyPr/>
                    <a:lstStyle/>
                    <a:p>
                      <a:pPr algn="ctr"/>
                      <a:r>
                        <a:rPr lang="en-AU" dirty="0">
                          <a:solidFill>
                            <a:srgbClr val="646466"/>
                          </a:solidFill>
                          <a:effectLst/>
                        </a:rPr>
                        <a:t>150</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19240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2.2 Join tables</a:t>
            </a:r>
            <a:endParaRPr sz="2400" b="1" dirty="0">
              <a:solidFill>
                <a:srgbClr val="295269"/>
              </a:solidFill>
              <a:latin typeface="Roboto"/>
              <a:ea typeface="Roboto"/>
              <a:cs typeface="Roboto"/>
              <a:sym typeface="Roboto"/>
            </a:endParaRPr>
          </a:p>
        </p:txBody>
      </p:sp>
      <p:sp>
        <p:nvSpPr>
          <p:cNvPr id="2" name="Shape 323">
            <a:extLst>
              <a:ext uri="{FF2B5EF4-FFF2-40B4-BE49-F238E27FC236}">
                <a16:creationId xmlns:a16="http://schemas.microsoft.com/office/drawing/2014/main" id="{B948DC2E-2FA8-CF2A-33C9-FAB49E920807}"/>
              </a:ext>
            </a:extLst>
          </p:cNvPr>
          <p:cNvSpPr txBox="1"/>
          <p:nvPr/>
        </p:nvSpPr>
        <p:spPr>
          <a:xfrm>
            <a:off x="69474" y="1130224"/>
            <a:ext cx="3318496" cy="2550821"/>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Task 5 - Join tables */</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SELECT DISTINCT </a:t>
            </a:r>
            <a:r>
              <a:rPr lang="en-US" sz="1200" dirty="0" err="1">
                <a:latin typeface="Courier New"/>
                <a:ea typeface="Courier New"/>
                <a:cs typeface="Courier New"/>
                <a:sym typeface="Courier New"/>
              </a:rPr>
              <a:t>q.user_id</a:t>
            </a:r>
            <a:r>
              <a:rPr lang="en-US" sz="12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a:t>
            </a:r>
            <a:r>
              <a:rPr lang="en-US" sz="1200" dirty="0" err="1">
                <a:latin typeface="Courier New"/>
                <a:ea typeface="Courier New"/>
                <a:cs typeface="Courier New"/>
                <a:sym typeface="Courier New"/>
              </a:rPr>
              <a:t>h.user_id</a:t>
            </a:r>
            <a:r>
              <a:rPr lang="en-US" sz="1200" dirty="0">
                <a:latin typeface="Courier New"/>
                <a:ea typeface="Courier New"/>
                <a:cs typeface="Courier New"/>
                <a:sym typeface="Courier New"/>
              </a:rPr>
              <a:t> IS NOT NULL AS '</a:t>
            </a:r>
            <a:r>
              <a:rPr lang="en-US" sz="1200" dirty="0" err="1">
                <a:latin typeface="Courier New"/>
                <a:ea typeface="Courier New"/>
                <a:cs typeface="Courier New"/>
                <a:sym typeface="Courier New"/>
              </a:rPr>
              <a:t>is_home_try_on</a:t>
            </a:r>
            <a:r>
              <a:rPr lang="en-US" sz="12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a:t>
            </a:r>
            <a:r>
              <a:rPr lang="en-US" sz="1200" dirty="0" err="1">
                <a:latin typeface="Courier New"/>
                <a:ea typeface="Courier New"/>
                <a:cs typeface="Courier New"/>
                <a:sym typeface="Courier New"/>
              </a:rPr>
              <a:t>h.number_of_pairs</a:t>
            </a:r>
            <a:r>
              <a:rPr lang="en-US" sz="12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a:t>
            </a:r>
            <a:r>
              <a:rPr lang="en-US" sz="1200" dirty="0" err="1">
                <a:latin typeface="Courier New"/>
                <a:ea typeface="Courier New"/>
                <a:cs typeface="Courier New"/>
                <a:sym typeface="Courier New"/>
              </a:rPr>
              <a:t>p.user_id</a:t>
            </a:r>
            <a:r>
              <a:rPr lang="en-US" sz="1200" dirty="0">
                <a:latin typeface="Courier New"/>
                <a:ea typeface="Courier New"/>
                <a:cs typeface="Courier New"/>
                <a:sym typeface="Courier New"/>
              </a:rPr>
              <a:t> IS NOT NULL AS '</a:t>
            </a:r>
            <a:r>
              <a:rPr lang="en-US" sz="1200" dirty="0" err="1">
                <a:latin typeface="Courier New"/>
                <a:ea typeface="Courier New"/>
                <a:cs typeface="Courier New"/>
                <a:sym typeface="Courier New"/>
              </a:rPr>
              <a:t>is_purchase</a:t>
            </a:r>
            <a:r>
              <a:rPr lang="en-US" sz="12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FROM quiz q</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LEFT JOIN </a:t>
            </a:r>
            <a:r>
              <a:rPr lang="en-US" sz="1200" dirty="0" err="1">
                <a:latin typeface="Courier New"/>
                <a:ea typeface="Courier New"/>
                <a:cs typeface="Courier New"/>
                <a:sym typeface="Courier New"/>
              </a:rPr>
              <a:t>home_try_on</a:t>
            </a:r>
            <a:r>
              <a:rPr lang="en-US" sz="1200" dirty="0">
                <a:latin typeface="Courier New"/>
                <a:ea typeface="Courier New"/>
                <a:cs typeface="Courier New"/>
                <a:sym typeface="Courier New"/>
              </a:rPr>
              <a:t> h</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ON </a:t>
            </a:r>
            <a:r>
              <a:rPr lang="en-US" sz="1200" dirty="0" err="1">
                <a:latin typeface="Courier New"/>
                <a:ea typeface="Courier New"/>
                <a:cs typeface="Courier New"/>
                <a:sym typeface="Courier New"/>
              </a:rPr>
              <a:t>q.user_id</a:t>
            </a:r>
            <a:r>
              <a:rPr lang="en-US" sz="1200" dirty="0">
                <a:latin typeface="Courier New"/>
                <a:ea typeface="Courier New"/>
                <a:cs typeface="Courier New"/>
                <a:sym typeface="Courier New"/>
              </a:rPr>
              <a:t> = </a:t>
            </a:r>
            <a:r>
              <a:rPr lang="en-US" sz="1200" dirty="0" err="1">
                <a:latin typeface="Courier New"/>
                <a:ea typeface="Courier New"/>
                <a:cs typeface="Courier New"/>
                <a:sym typeface="Courier New"/>
              </a:rPr>
              <a:t>h.user_id</a:t>
            </a:r>
            <a:endParaRPr lang="en-US" sz="12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LEFT JOIN purchase p</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ON </a:t>
            </a:r>
            <a:r>
              <a:rPr lang="en-US" sz="1200" dirty="0" err="1">
                <a:latin typeface="Courier New"/>
                <a:ea typeface="Courier New"/>
                <a:cs typeface="Courier New"/>
                <a:sym typeface="Courier New"/>
              </a:rPr>
              <a:t>p.user_id</a:t>
            </a:r>
            <a:r>
              <a:rPr lang="en-US" sz="1200" dirty="0">
                <a:latin typeface="Courier New"/>
                <a:ea typeface="Courier New"/>
                <a:cs typeface="Courier New"/>
                <a:sym typeface="Courier New"/>
              </a:rPr>
              <a:t> = </a:t>
            </a:r>
            <a:r>
              <a:rPr lang="en-US" sz="1200" dirty="0" err="1">
                <a:latin typeface="Courier New"/>
                <a:ea typeface="Courier New"/>
                <a:cs typeface="Courier New"/>
                <a:sym typeface="Courier New"/>
              </a:rPr>
              <a:t>q.user_id</a:t>
            </a:r>
            <a:endParaRPr lang="en-US" sz="12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LIMIT 10;</a:t>
            </a:r>
            <a:endParaRPr sz="900" dirty="0">
              <a:latin typeface="Courier New"/>
              <a:ea typeface="Courier New"/>
              <a:cs typeface="Courier New"/>
              <a:sym typeface="Courier New"/>
            </a:endParaRPr>
          </a:p>
        </p:txBody>
      </p:sp>
      <p:graphicFrame>
        <p:nvGraphicFramePr>
          <p:cNvPr id="3" name="Table 2">
            <a:extLst>
              <a:ext uri="{FF2B5EF4-FFF2-40B4-BE49-F238E27FC236}">
                <a16:creationId xmlns:a16="http://schemas.microsoft.com/office/drawing/2014/main" id="{D54C2524-A001-CBEA-16EE-D04F30BFB0F2}"/>
              </a:ext>
            </a:extLst>
          </p:cNvPr>
          <p:cNvGraphicFramePr>
            <a:graphicFrameLocks noGrp="1"/>
          </p:cNvGraphicFramePr>
          <p:nvPr>
            <p:extLst>
              <p:ext uri="{D42A27DB-BD31-4B8C-83A1-F6EECF244321}">
                <p14:modId xmlns:p14="http://schemas.microsoft.com/office/powerpoint/2010/main" val="3217573985"/>
              </p:ext>
            </p:extLst>
          </p:nvPr>
        </p:nvGraphicFramePr>
        <p:xfrm>
          <a:off x="3493448" y="1088140"/>
          <a:ext cx="5581078" cy="3917613"/>
        </p:xfrm>
        <a:graphic>
          <a:graphicData uri="http://schemas.openxmlformats.org/drawingml/2006/table">
            <a:tbl>
              <a:tblPr/>
              <a:tblGrid>
                <a:gridCol w="2249025">
                  <a:extLst>
                    <a:ext uri="{9D8B030D-6E8A-4147-A177-3AD203B41FA5}">
                      <a16:colId xmlns:a16="http://schemas.microsoft.com/office/drawing/2014/main" val="2937905224"/>
                    </a:ext>
                  </a:extLst>
                </a:gridCol>
                <a:gridCol w="1155658">
                  <a:extLst>
                    <a:ext uri="{9D8B030D-6E8A-4147-A177-3AD203B41FA5}">
                      <a16:colId xmlns:a16="http://schemas.microsoft.com/office/drawing/2014/main" val="986383117"/>
                    </a:ext>
                  </a:extLst>
                </a:gridCol>
                <a:gridCol w="1195149">
                  <a:extLst>
                    <a:ext uri="{9D8B030D-6E8A-4147-A177-3AD203B41FA5}">
                      <a16:colId xmlns:a16="http://schemas.microsoft.com/office/drawing/2014/main" val="3754110114"/>
                    </a:ext>
                  </a:extLst>
                </a:gridCol>
                <a:gridCol w="981246">
                  <a:extLst>
                    <a:ext uri="{9D8B030D-6E8A-4147-A177-3AD203B41FA5}">
                      <a16:colId xmlns:a16="http://schemas.microsoft.com/office/drawing/2014/main" val="802893300"/>
                    </a:ext>
                  </a:extLst>
                </a:gridCol>
              </a:tblGrid>
              <a:tr h="559659">
                <a:tc>
                  <a:txBody>
                    <a:bodyPr/>
                    <a:lstStyle/>
                    <a:p>
                      <a:pPr marR="0" algn="ctr" rtl="0">
                        <a:lnSpc>
                          <a:spcPct val="100000"/>
                        </a:lnSpc>
                        <a:spcBef>
                          <a:spcPts val="0"/>
                        </a:spcBef>
                        <a:spcAft>
                          <a:spcPts val="0"/>
                        </a:spcAft>
                        <a:buClr>
                          <a:srgbClr val="000000"/>
                        </a:buClr>
                        <a:buFont typeface="Arial"/>
                      </a:pPr>
                      <a:r>
                        <a:rPr lang="en-AU" sz="1400" b="1" i="0" u="none" strike="noStrike" cap="none" dirty="0" err="1">
                          <a:solidFill>
                            <a:schemeClr val="bg1"/>
                          </a:solidFill>
                          <a:effectLst/>
                          <a:latin typeface="Arial"/>
                          <a:cs typeface="Arial"/>
                          <a:sym typeface="Arial"/>
                        </a:rPr>
                        <a:t>user_id</a:t>
                      </a:r>
                      <a:endParaRPr lang="en-AU" sz="1400" b="1" i="0" u="none" strike="noStrike" cap="none" dirty="0">
                        <a:solidFill>
                          <a:schemeClr val="bg1"/>
                        </a:solidFill>
                        <a:effectLst/>
                        <a:latin typeface="Arial"/>
                        <a:cs typeface="Arial"/>
                        <a:sym typeface="Arial"/>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5F71"/>
                    </a:solidFill>
                  </a:tcPr>
                </a:tc>
                <a:tc>
                  <a:txBody>
                    <a:bodyPr/>
                    <a:lstStyle/>
                    <a:p>
                      <a:pPr algn="ctr"/>
                      <a:r>
                        <a:rPr lang="en-AU" dirty="0" err="1">
                          <a:solidFill>
                            <a:schemeClr val="bg1"/>
                          </a:solidFill>
                          <a:effectLst/>
                        </a:rPr>
                        <a:t>is_home_try_on</a:t>
                      </a:r>
                      <a:endParaRPr lang="en-AU" dirty="0">
                        <a:solidFill>
                          <a:schemeClr val="bg1"/>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5F71"/>
                    </a:solidFill>
                  </a:tcPr>
                </a:tc>
                <a:tc>
                  <a:txBody>
                    <a:bodyPr/>
                    <a:lstStyle/>
                    <a:p>
                      <a:pPr algn="ctr"/>
                      <a:r>
                        <a:rPr lang="en-AU" dirty="0" err="1">
                          <a:solidFill>
                            <a:schemeClr val="bg1"/>
                          </a:solidFill>
                          <a:effectLst/>
                        </a:rPr>
                        <a:t>number_of_pairs</a:t>
                      </a:r>
                      <a:endParaRPr lang="en-AU" dirty="0">
                        <a:solidFill>
                          <a:schemeClr val="bg1"/>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5F71"/>
                    </a:solidFill>
                  </a:tcPr>
                </a:tc>
                <a:tc>
                  <a:txBody>
                    <a:bodyPr/>
                    <a:lstStyle/>
                    <a:p>
                      <a:pPr algn="ctr"/>
                      <a:r>
                        <a:rPr lang="en-AU" dirty="0" err="1">
                          <a:solidFill>
                            <a:schemeClr val="bg1"/>
                          </a:solidFill>
                          <a:effectLst/>
                        </a:rPr>
                        <a:t>is_purchase</a:t>
                      </a:r>
                      <a:endParaRPr lang="en-AU" dirty="0">
                        <a:solidFill>
                          <a:schemeClr val="bg1"/>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5F71"/>
                    </a:solidFill>
                  </a:tcPr>
                </a:tc>
                <a:extLst>
                  <a:ext uri="{0D108BD9-81ED-4DB2-BD59-A6C34878D82A}">
                    <a16:rowId xmlns:a16="http://schemas.microsoft.com/office/drawing/2014/main" val="2032846305"/>
                  </a:ext>
                </a:extLst>
              </a:tr>
              <a:tr h="559659">
                <a:tc>
                  <a:txBody>
                    <a:bodyPr/>
                    <a:lstStyle/>
                    <a:p>
                      <a:pPr marR="0" algn="ctr" rtl="0">
                        <a:lnSpc>
                          <a:spcPct val="100000"/>
                        </a:lnSpc>
                        <a:spcBef>
                          <a:spcPts val="0"/>
                        </a:spcBef>
                        <a:spcAft>
                          <a:spcPts val="0"/>
                        </a:spcAft>
                        <a:buClr>
                          <a:srgbClr val="000000"/>
                        </a:buClr>
                        <a:buFont typeface="Arial"/>
                      </a:pPr>
                      <a:r>
                        <a:rPr lang="en-AU" sz="1400" b="0" i="0" u="none" strike="noStrike" cap="none" dirty="0">
                          <a:solidFill>
                            <a:srgbClr val="646466"/>
                          </a:solidFill>
                          <a:effectLst/>
                          <a:latin typeface="Arial"/>
                          <a:cs typeface="Arial"/>
                          <a:sym typeface="Arial"/>
                        </a:rPr>
                        <a:t>4e8118dc-bb3d-49bf-85fc-cca8d83232ac</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marR="0" algn="ctr" rtl="0">
                        <a:lnSpc>
                          <a:spcPct val="100000"/>
                        </a:lnSpc>
                        <a:spcBef>
                          <a:spcPts val="0"/>
                        </a:spcBef>
                        <a:spcAft>
                          <a:spcPts val="0"/>
                        </a:spcAft>
                        <a:buClr>
                          <a:srgbClr val="000000"/>
                        </a:buClr>
                        <a:buFont typeface="Arial"/>
                      </a:pPr>
                      <a:r>
                        <a:rPr lang="en-AU" sz="1400" b="0" i="0" u="none" strike="noStrike" cap="none">
                          <a:solidFill>
                            <a:srgbClr val="646466"/>
                          </a:solidFill>
                          <a:effectLst/>
                          <a:latin typeface="Arial"/>
                          <a:cs typeface="Arial"/>
                          <a:sym typeface="Arial"/>
                        </a:rPr>
                        <a:t>1</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b="0">
                          <a:solidFill>
                            <a:srgbClr val="646466"/>
                          </a:solidFill>
                          <a:effectLst/>
                        </a:rPr>
                        <a:t>3 pairs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b="0">
                          <a:solidFill>
                            <a:srgbClr val="646466"/>
                          </a:solidFill>
                          <a:effectLst/>
                        </a:rPr>
                        <a:t>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extLst>
                  <a:ext uri="{0D108BD9-81ED-4DB2-BD59-A6C34878D82A}">
                    <a16:rowId xmlns:a16="http://schemas.microsoft.com/office/drawing/2014/main" val="510360136"/>
                  </a:ext>
                </a:extLst>
              </a:tr>
              <a:tr h="559659">
                <a:tc>
                  <a:txBody>
                    <a:bodyPr/>
                    <a:lstStyle/>
                    <a:p>
                      <a:pPr marR="0" algn="ctr" rtl="0">
                        <a:lnSpc>
                          <a:spcPct val="100000"/>
                        </a:lnSpc>
                        <a:spcBef>
                          <a:spcPts val="0"/>
                        </a:spcBef>
                        <a:spcAft>
                          <a:spcPts val="0"/>
                        </a:spcAft>
                        <a:buClr>
                          <a:srgbClr val="000000"/>
                        </a:buClr>
                        <a:buFont typeface="Arial"/>
                      </a:pPr>
                      <a:r>
                        <a:rPr lang="en-AU" sz="1400" b="0" i="0" u="none" strike="noStrike" cap="none" dirty="0">
                          <a:solidFill>
                            <a:srgbClr val="646466"/>
                          </a:solidFill>
                          <a:effectLst/>
                          <a:latin typeface="Arial"/>
                          <a:cs typeface="Arial"/>
                          <a:sym typeface="Arial"/>
                        </a:rPr>
                        <a:t>291f1cca-e507-48be-b063-002b14906468</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marR="0" algn="ctr" rtl="0">
                        <a:lnSpc>
                          <a:spcPct val="100000"/>
                        </a:lnSpc>
                        <a:spcBef>
                          <a:spcPts val="0"/>
                        </a:spcBef>
                        <a:spcAft>
                          <a:spcPts val="0"/>
                        </a:spcAft>
                        <a:buClr>
                          <a:srgbClr val="000000"/>
                        </a:buClr>
                        <a:buFont typeface="Arial"/>
                      </a:pPr>
                      <a:r>
                        <a:rPr lang="en-AU" sz="1400" b="0" i="0" u="none" strike="noStrike" cap="none">
                          <a:solidFill>
                            <a:srgbClr val="646466"/>
                          </a:solidFill>
                          <a:effectLst/>
                          <a:latin typeface="Arial"/>
                          <a:cs typeface="Arial"/>
                          <a:sym typeface="Arial"/>
                        </a:rPr>
                        <a:t>1</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b="0" dirty="0">
                          <a:solidFill>
                            <a:srgbClr val="646466"/>
                          </a:solidFill>
                          <a:effectLst/>
                        </a:rPr>
                        <a:t>3 pairs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b="0">
                          <a:solidFill>
                            <a:srgbClr val="646466"/>
                          </a:solidFill>
                          <a:effectLst/>
                        </a:rPr>
                        <a:t>1</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extLst>
                  <a:ext uri="{0D108BD9-81ED-4DB2-BD59-A6C34878D82A}">
                    <a16:rowId xmlns:a16="http://schemas.microsoft.com/office/drawing/2014/main" val="3831323583"/>
                  </a:ext>
                </a:extLst>
              </a:tr>
              <a:tr h="559659">
                <a:tc>
                  <a:txBody>
                    <a:bodyPr/>
                    <a:lstStyle/>
                    <a:p>
                      <a:pPr marR="0" algn="ctr" rtl="0">
                        <a:lnSpc>
                          <a:spcPct val="100000"/>
                        </a:lnSpc>
                        <a:spcBef>
                          <a:spcPts val="0"/>
                        </a:spcBef>
                        <a:spcAft>
                          <a:spcPts val="0"/>
                        </a:spcAft>
                        <a:buClr>
                          <a:srgbClr val="000000"/>
                        </a:buClr>
                        <a:buFont typeface="Arial"/>
                      </a:pPr>
                      <a:r>
                        <a:rPr lang="en-AU" sz="1400" b="0" i="0" u="none" strike="noStrike" cap="none" dirty="0">
                          <a:solidFill>
                            <a:srgbClr val="646466"/>
                          </a:solidFill>
                          <a:effectLst/>
                          <a:latin typeface="Arial"/>
                          <a:cs typeface="Arial"/>
                          <a:sym typeface="Arial"/>
                        </a:rPr>
                        <a:t>75122300-0736-4087-b6d8-c0c5373a1a04</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marR="0" algn="ctr" rtl="0">
                        <a:lnSpc>
                          <a:spcPct val="100000"/>
                        </a:lnSpc>
                        <a:spcBef>
                          <a:spcPts val="0"/>
                        </a:spcBef>
                        <a:spcAft>
                          <a:spcPts val="0"/>
                        </a:spcAft>
                        <a:buClr>
                          <a:srgbClr val="000000"/>
                        </a:buClr>
                        <a:buFont typeface="Arial"/>
                      </a:pPr>
                      <a:r>
                        <a:rPr lang="en-AU" sz="1400" b="0" i="0" u="none" strike="noStrike" cap="none" dirty="0">
                          <a:solidFill>
                            <a:srgbClr val="646466"/>
                          </a:solidFill>
                          <a:effectLst/>
                          <a:latin typeface="Arial"/>
                          <a:cs typeface="Arial"/>
                          <a:sym typeface="Arial"/>
                        </a:rPr>
                        <a:t>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endParaRPr lang="en-AU" b="0">
                        <a:solidFill>
                          <a:srgbClr val="646466"/>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b="0" dirty="0">
                          <a:solidFill>
                            <a:srgbClr val="646466"/>
                          </a:solidFill>
                          <a:effectLst/>
                        </a:rPr>
                        <a:t>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extLst>
                  <a:ext uri="{0D108BD9-81ED-4DB2-BD59-A6C34878D82A}">
                    <a16:rowId xmlns:a16="http://schemas.microsoft.com/office/drawing/2014/main" val="134712964"/>
                  </a:ext>
                </a:extLst>
              </a:tr>
              <a:tr h="559659">
                <a:tc>
                  <a:txBody>
                    <a:bodyPr/>
                    <a:lstStyle/>
                    <a:p>
                      <a:pPr marR="0" algn="ctr" rtl="0">
                        <a:lnSpc>
                          <a:spcPct val="100000"/>
                        </a:lnSpc>
                        <a:spcBef>
                          <a:spcPts val="0"/>
                        </a:spcBef>
                        <a:spcAft>
                          <a:spcPts val="0"/>
                        </a:spcAft>
                        <a:buClr>
                          <a:srgbClr val="000000"/>
                        </a:buClr>
                        <a:buFont typeface="Arial"/>
                      </a:pPr>
                      <a:r>
                        <a:rPr lang="en-AU" sz="1400" b="0" i="0" u="none" strike="noStrike" cap="none" dirty="0">
                          <a:solidFill>
                            <a:srgbClr val="646466"/>
                          </a:solidFill>
                          <a:effectLst/>
                          <a:latin typeface="Arial"/>
                          <a:cs typeface="Arial"/>
                          <a:sym typeface="Arial"/>
                        </a:rPr>
                        <a:t>75bc6ebd-40cd-4e1d-a301-27ddd93b12e2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marR="0" algn="ctr" rtl="0">
                        <a:lnSpc>
                          <a:spcPct val="100000"/>
                        </a:lnSpc>
                        <a:spcBef>
                          <a:spcPts val="0"/>
                        </a:spcBef>
                        <a:spcAft>
                          <a:spcPts val="0"/>
                        </a:spcAft>
                        <a:buClr>
                          <a:srgbClr val="000000"/>
                        </a:buClr>
                        <a:buFont typeface="Arial"/>
                      </a:pPr>
                      <a:r>
                        <a:rPr lang="en-AU" sz="1400" b="0" i="0" u="none" strike="noStrike" cap="none" dirty="0">
                          <a:solidFill>
                            <a:srgbClr val="646466"/>
                          </a:solidFill>
                          <a:effectLst/>
                          <a:latin typeface="Arial"/>
                          <a:cs typeface="Arial"/>
                          <a:sym typeface="Arial"/>
                        </a:rPr>
                        <a:t>1</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b="0">
                          <a:solidFill>
                            <a:srgbClr val="646466"/>
                          </a:solidFill>
                          <a:effectLst/>
                        </a:rPr>
                        <a:t>5 pairs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b="0">
                          <a:solidFill>
                            <a:srgbClr val="646466"/>
                          </a:solidFill>
                          <a:effectLst/>
                        </a:rPr>
                        <a:t>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extLst>
                  <a:ext uri="{0D108BD9-81ED-4DB2-BD59-A6C34878D82A}">
                    <a16:rowId xmlns:a16="http://schemas.microsoft.com/office/drawing/2014/main" val="2578872701"/>
                  </a:ext>
                </a:extLst>
              </a:tr>
              <a:tr h="559659">
                <a:tc>
                  <a:txBody>
                    <a:bodyPr/>
                    <a:lstStyle/>
                    <a:p>
                      <a:pPr marR="0" algn="ctr" rtl="0">
                        <a:lnSpc>
                          <a:spcPct val="100000"/>
                        </a:lnSpc>
                        <a:spcBef>
                          <a:spcPts val="0"/>
                        </a:spcBef>
                        <a:spcAft>
                          <a:spcPts val="0"/>
                        </a:spcAft>
                        <a:buClr>
                          <a:srgbClr val="000000"/>
                        </a:buClr>
                        <a:buFont typeface="Arial"/>
                      </a:pPr>
                      <a:r>
                        <a:rPr lang="en-AU" sz="1400" b="0" i="0" u="none" strike="noStrike" cap="none" dirty="0">
                          <a:solidFill>
                            <a:srgbClr val="646466"/>
                          </a:solidFill>
                          <a:effectLst/>
                          <a:latin typeface="Arial"/>
                          <a:cs typeface="Arial"/>
                          <a:sym typeface="Arial"/>
                        </a:rPr>
                        <a:t>ce965c4d-7a2b-4db6-9847-601747fa7812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marR="0" algn="ctr" rtl="0">
                        <a:lnSpc>
                          <a:spcPct val="100000"/>
                        </a:lnSpc>
                        <a:spcBef>
                          <a:spcPts val="0"/>
                        </a:spcBef>
                        <a:spcAft>
                          <a:spcPts val="0"/>
                        </a:spcAft>
                        <a:buClr>
                          <a:srgbClr val="000000"/>
                        </a:buClr>
                        <a:buFont typeface="Arial"/>
                      </a:pPr>
                      <a:r>
                        <a:rPr lang="en-AU" sz="1400" b="0" i="0" u="none" strike="noStrike" cap="none" dirty="0">
                          <a:solidFill>
                            <a:srgbClr val="646466"/>
                          </a:solidFill>
                          <a:effectLst/>
                          <a:latin typeface="Arial"/>
                          <a:cs typeface="Arial"/>
                          <a:sym typeface="Arial"/>
                        </a:rPr>
                        <a:t>1</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b="0" dirty="0">
                          <a:solidFill>
                            <a:srgbClr val="646466"/>
                          </a:solidFill>
                          <a:effectLst/>
                        </a:rPr>
                        <a:t>3 pairs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b="0">
                          <a:solidFill>
                            <a:srgbClr val="646466"/>
                          </a:solidFill>
                          <a:effectLst/>
                        </a:rPr>
                        <a:t>1</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extLst>
                  <a:ext uri="{0D108BD9-81ED-4DB2-BD59-A6C34878D82A}">
                    <a16:rowId xmlns:a16="http://schemas.microsoft.com/office/drawing/2014/main" val="966909482"/>
                  </a:ext>
                </a:extLst>
              </a:tr>
              <a:tr h="559659">
                <a:tc>
                  <a:txBody>
                    <a:bodyPr/>
                    <a:lstStyle/>
                    <a:p>
                      <a:pPr marR="0" algn="ctr" rtl="0">
                        <a:lnSpc>
                          <a:spcPct val="100000"/>
                        </a:lnSpc>
                        <a:spcBef>
                          <a:spcPts val="0"/>
                        </a:spcBef>
                        <a:spcAft>
                          <a:spcPts val="0"/>
                        </a:spcAft>
                        <a:buClr>
                          <a:srgbClr val="000000"/>
                        </a:buClr>
                        <a:buFont typeface="Arial"/>
                      </a:pPr>
                      <a:r>
                        <a:rPr lang="en-AU" sz="1400" b="0" i="0" u="none" strike="noStrike" cap="none" dirty="0">
                          <a:solidFill>
                            <a:srgbClr val="646466"/>
                          </a:solidFill>
                          <a:effectLst/>
                          <a:latin typeface="Arial"/>
                          <a:cs typeface="Arial"/>
                          <a:sym typeface="Arial"/>
                        </a:rPr>
                        <a:t>28867d12-27a6-4e6a-a5fb-8bb5440117ae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marR="0" algn="ctr" rtl="0">
                        <a:lnSpc>
                          <a:spcPct val="100000"/>
                        </a:lnSpc>
                        <a:spcBef>
                          <a:spcPts val="0"/>
                        </a:spcBef>
                        <a:spcAft>
                          <a:spcPts val="0"/>
                        </a:spcAft>
                        <a:buClr>
                          <a:srgbClr val="000000"/>
                        </a:buClr>
                        <a:buFont typeface="Arial"/>
                      </a:pPr>
                      <a:r>
                        <a:rPr lang="en-AU" sz="1400" b="0" i="0" u="none" strike="noStrike" cap="none" dirty="0">
                          <a:solidFill>
                            <a:srgbClr val="646466"/>
                          </a:solidFill>
                          <a:effectLst/>
                          <a:latin typeface="Arial"/>
                          <a:cs typeface="Arial"/>
                          <a:sym typeface="Arial"/>
                        </a:rPr>
                        <a:t>1</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b="0" dirty="0">
                          <a:solidFill>
                            <a:srgbClr val="646466"/>
                          </a:solidFill>
                          <a:effectLst/>
                        </a:rPr>
                        <a:t>5 pairs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b="0" dirty="0">
                          <a:solidFill>
                            <a:srgbClr val="646466"/>
                          </a:solidFill>
                          <a:effectLst/>
                        </a:rPr>
                        <a:t>1</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extLst>
                  <a:ext uri="{0D108BD9-81ED-4DB2-BD59-A6C34878D82A}">
                    <a16:rowId xmlns:a16="http://schemas.microsoft.com/office/drawing/2014/main" val="13758841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2.3 </a:t>
            </a:r>
            <a:r>
              <a:rPr lang="en-AU" sz="2400" b="1" dirty="0">
                <a:solidFill>
                  <a:srgbClr val="295269"/>
                </a:solidFill>
                <a:latin typeface="Roboto"/>
                <a:ea typeface="Roboto"/>
                <a:cs typeface="Roboto"/>
                <a:sym typeface="Roboto"/>
              </a:rPr>
              <a:t>Overall conversion rates</a:t>
            </a:r>
            <a:endParaRPr sz="2400" b="1" dirty="0">
              <a:solidFill>
                <a:srgbClr val="295269"/>
              </a:solidFill>
              <a:latin typeface="Roboto"/>
              <a:ea typeface="Roboto"/>
              <a:cs typeface="Roboto"/>
              <a:sym typeface="Roboto"/>
            </a:endParaRPr>
          </a:p>
        </p:txBody>
      </p:sp>
      <p:sp>
        <p:nvSpPr>
          <p:cNvPr id="2" name="Shape 323">
            <a:extLst>
              <a:ext uri="{FF2B5EF4-FFF2-40B4-BE49-F238E27FC236}">
                <a16:creationId xmlns:a16="http://schemas.microsoft.com/office/drawing/2014/main" id="{B948DC2E-2FA8-CF2A-33C9-FAB49E920807}"/>
              </a:ext>
            </a:extLst>
          </p:cNvPr>
          <p:cNvSpPr txBox="1"/>
          <p:nvPr/>
        </p:nvSpPr>
        <p:spPr>
          <a:xfrm>
            <a:off x="197810" y="1130225"/>
            <a:ext cx="7646780" cy="3008638"/>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Task 6 - calculate overall conversion rates by aggregating across all rows */</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WITH funnels AS (</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SELECT DISTINCT </a:t>
            </a:r>
            <a:r>
              <a:rPr lang="en-US" sz="1200" dirty="0" err="1">
                <a:latin typeface="Courier New"/>
                <a:ea typeface="Courier New"/>
                <a:cs typeface="Courier New"/>
                <a:sym typeface="Courier New"/>
              </a:rPr>
              <a:t>q.user_id</a:t>
            </a:r>
            <a:r>
              <a:rPr lang="en-US" sz="12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a:t>
            </a:r>
            <a:r>
              <a:rPr lang="en-US" sz="1200" dirty="0" err="1">
                <a:latin typeface="Courier New"/>
                <a:ea typeface="Courier New"/>
                <a:cs typeface="Courier New"/>
                <a:sym typeface="Courier New"/>
              </a:rPr>
              <a:t>h.user_id</a:t>
            </a:r>
            <a:r>
              <a:rPr lang="en-US" sz="1200" dirty="0">
                <a:latin typeface="Courier New"/>
                <a:ea typeface="Courier New"/>
                <a:cs typeface="Courier New"/>
                <a:sym typeface="Courier New"/>
              </a:rPr>
              <a:t> IS NOT NULL AS </a:t>
            </a:r>
            <a:r>
              <a:rPr lang="en-US" sz="1200" dirty="0" err="1">
                <a:latin typeface="Courier New"/>
                <a:ea typeface="Courier New"/>
                <a:cs typeface="Courier New"/>
                <a:sym typeface="Courier New"/>
              </a:rPr>
              <a:t>is_home_try_on</a:t>
            </a:r>
            <a:r>
              <a:rPr lang="en-US" sz="12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a:t>
            </a:r>
            <a:r>
              <a:rPr lang="en-US" sz="1200" dirty="0" err="1">
                <a:latin typeface="Courier New"/>
                <a:ea typeface="Courier New"/>
                <a:cs typeface="Courier New"/>
                <a:sym typeface="Courier New"/>
              </a:rPr>
              <a:t>h.number_of_pairs</a:t>
            </a:r>
            <a:r>
              <a:rPr lang="en-US" sz="12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a:t>
            </a:r>
            <a:r>
              <a:rPr lang="en-US" sz="1200" dirty="0" err="1">
                <a:latin typeface="Courier New"/>
                <a:ea typeface="Courier New"/>
                <a:cs typeface="Courier New"/>
                <a:sym typeface="Courier New"/>
              </a:rPr>
              <a:t>p.user_id</a:t>
            </a:r>
            <a:r>
              <a:rPr lang="en-US" sz="1200" dirty="0">
                <a:latin typeface="Courier New"/>
                <a:ea typeface="Courier New"/>
                <a:cs typeface="Courier New"/>
                <a:sym typeface="Courier New"/>
              </a:rPr>
              <a:t> IS NOT NULL AS </a:t>
            </a:r>
            <a:r>
              <a:rPr lang="en-US" sz="1200" dirty="0" err="1">
                <a:latin typeface="Courier New"/>
                <a:ea typeface="Courier New"/>
                <a:cs typeface="Courier New"/>
                <a:sym typeface="Courier New"/>
              </a:rPr>
              <a:t>is_purchase</a:t>
            </a:r>
            <a:endParaRPr lang="en-US" sz="12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FROM quiz q</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LEFT JOIN </a:t>
            </a:r>
            <a:r>
              <a:rPr lang="en-US" sz="1200" dirty="0" err="1">
                <a:latin typeface="Courier New"/>
                <a:ea typeface="Courier New"/>
                <a:cs typeface="Courier New"/>
                <a:sym typeface="Courier New"/>
              </a:rPr>
              <a:t>home_try_on</a:t>
            </a:r>
            <a:r>
              <a:rPr lang="en-US" sz="1200" dirty="0">
                <a:latin typeface="Courier New"/>
                <a:ea typeface="Courier New"/>
                <a:cs typeface="Courier New"/>
                <a:sym typeface="Courier New"/>
              </a:rPr>
              <a:t> h ON </a:t>
            </a:r>
            <a:r>
              <a:rPr lang="en-US" sz="1200" dirty="0" err="1">
                <a:latin typeface="Courier New"/>
                <a:ea typeface="Courier New"/>
                <a:cs typeface="Courier New"/>
                <a:sym typeface="Courier New"/>
              </a:rPr>
              <a:t>q.user_id</a:t>
            </a:r>
            <a:r>
              <a:rPr lang="en-US" sz="1200" dirty="0">
                <a:latin typeface="Courier New"/>
                <a:ea typeface="Courier New"/>
                <a:cs typeface="Courier New"/>
                <a:sym typeface="Courier New"/>
              </a:rPr>
              <a:t> = </a:t>
            </a:r>
            <a:r>
              <a:rPr lang="en-US" sz="1200" dirty="0" err="1">
                <a:latin typeface="Courier New"/>
                <a:ea typeface="Courier New"/>
                <a:cs typeface="Courier New"/>
                <a:sym typeface="Courier New"/>
              </a:rPr>
              <a:t>h.user_id</a:t>
            </a:r>
            <a:endParaRPr lang="en-US" sz="12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LEFT JOIN purchase p ON </a:t>
            </a:r>
            <a:r>
              <a:rPr lang="en-US" sz="1200" dirty="0" err="1">
                <a:latin typeface="Courier New"/>
                <a:ea typeface="Courier New"/>
                <a:cs typeface="Courier New"/>
                <a:sym typeface="Courier New"/>
              </a:rPr>
              <a:t>q.user_id</a:t>
            </a:r>
            <a:r>
              <a:rPr lang="en-US" sz="1200" dirty="0">
                <a:latin typeface="Courier New"/>
                <a:ea typeface="Courier New"/>
                <a:cs typeface="Courier New"/>
                <a:sym typeface="Courier New"/>
              </a:rPr>
              <a:t> = </a:t>
            </a:r>
            <a:r>
              <a:rPr lang="en-US" sz="1200" dirty="0" err="1">
                <a:latin typeface="Courier New"/>
                <a:ea typeface="Courier New"/>
                <a:cs typeface="Courier New"/>
                <a:sym typeface="Courier New"/>
              </a:rPr>
              <a:t>p.user_id</a:t>
            </a:r>
            <a:endParaRPr lang="en-US" sz="12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SELECT COUNT(*) AS </a:t>
            </a:r>
            <a:r>
              <a:rPr lang="en-US" sz="1200" dirty="0" err="1">
                <a:latin typeface="Courier New"/>
                <a:ea typeface="Courier New"/>
                <a:cs typeface="Courier New"/>
                <a:sym typeface="Courier New"/>
              </a:rPr>
              <a:t>num_user</a:t>
            </a:r>
            <a:r>
              <a:rPr lang="en-US" sz="12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SUM(</a:t>
            </a:r>
            <a:r>
              <a:rPr lang="en-US" sz="1200" dirty="0" err="1">
                <a:latin typeface="Courier New"/>
                <a:ea typeface="Courier New"/>
                <a:cs typeface="Courier New"/>
                <a:sym typeface="Courier New"/>
              </a:rPr>
              <a:t>is_home_try_on</a:t>
            </a:r>
            <a:r>
              <a:rPr lang="en-US" sz="1200" dirty="0">
                <a:latin typeface="Courier New"/>
                <a:ea typeface="Courier New"/>
                <a:cs typeface="Courier New"/>
                <a:sym typeface="Courier New"/>
              </a:rPr>
              <a:t>) AS </a:t>
            </a:r>
            <a:r>
              <a:rPr lang="en-US" sz="1200" dirty="0" err="1">
                <a:latin typeface="Courier New"/>
                <a:ea typeface="Courier New"/>
                <a:cs typeface="Courier New"/>
                <a:sym typeface="Courier New"/>
              </a:rPr>
              <a:t>num_home_try_on</a:t>
            </a:r>
            <a:r>
              <a:rPr lang="en-US" sz="12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SUM(</a:t>
            </a:r>
            <a:r>
              <a:rPr lang="en-US" sz="1200" dirty="0" err="1">
                <a:latin typeface="Courier New"/>
                <a:ea typeface="Courier New"/>
                <a:cs typeface="Courier New"/>
                <a:sym typeface="Courier New"/>
              </a:rPr>
              <a:t>is_purchase</a:t>
            </a:r>
            <a:r>
              <a:rPr lang="en-US" sz="1200" dirty="0">
                <a:latin typeface="Courier New"/>
                <a:ea typeface="Courier New"/>
                <a:cs typeface="Courier New"/>
                <a:sym typeface="Courier New"/>
              </a:rPr>
              <a:t>) AS </a:t>
            </a:r>
            <a:r>
              <a:rPr lang="en-US" sz="1200" dirty="0" err="1">
                <a:latin typeface="Courier New"/>
                <a:ea typeface="Courier New"/>
                <a:cs typeface="Courier New"/>
                <a:sym typeface="Courier New"/>
              </a:rPr>
              <a:t>num_purchase</a:t>
            </a:r>
            <a:r>
              <a:rPr lang="en-US" sz="12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1.0 * SUM(</a:t>
            </a:r>
            <a:r>
              <a:rPr lang="en-US" sz="1200" dirty="0" err="1">
                <a:latin typeface="Courier New"/>
                <a:ea typeface="Courier New"/>
                <a:cs typeface="Courier New"/>
                <a:sym typeface="Courier New"/>
              </a:rPr>
              <a:t>is_home_try_on</a:t>
            </a:r>
            <a:r>
              <a:rPr lang="en-US" sz="1200" dirty="0">
                <a:latin typeface="Courier New"/>
                <a:ea typeface="Courier New"/>
                <a:cs typeface="Courier New"/>
                <a:sym typeface="Courier New"/>
              </a:rPr>
              <a:t>) / COUNT(*) AS </a:t>
            </a:r>
            <a:r>
              <a:rPr lang="en-US" sz="1200" dirty="0" err="1">
                <a:latin typeface="Courier New"/>
                <a:ea typeface="Courier New"/>
                <a:cs typeface="Courier New"/>
                <a:sym typeface="Courier New"/>
              </a:rPr>
              <a:t>quizz_to_home_try_on_rate</a:t>
            </a:r>
            <a:r>
              <a:rPr lang="en-US" sz="12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1.0 * SUM(</a:t>
            </a:r>
            <a:r>
              <a:rPr lang="en-US" sz="1200" dirty="0" err="1">
                <a:latin typeface="Courier New"/>
                <a:ea typeface="Courier New"/>
                <a:cs typeface="Courier New"/>
                <a:sym typeface="Courier New"/>
              </a:rPr>
              <a:t>is_purchase</a:t>
            </a:r>
            <a:r>
              <a:rPr lang="en-US" sz="1200" dirty="0">
                <a:latin typeface="Courier New"/>
                <a:ea typeface="Courier New"/>
                <a:cs typeface="Courier New"/>
                <a:sym typeface="Courier New"/>
              </a:rPr>
              <a:t>) / SUM(</a:t>
            </a:r>
            <a:r>
              <a:rPr lang="en-US" sz="1200" dirty="0" err="1">
                <a:latin typeface="Courier New"/>
                <a:ea typeface="Courier New"/>
                <a:cs typeface="Courier New"/>
                <a:sym typeface="Courier New"/>
              </a:rPr>
              <a:t>is_home_try_on</a:t>
            </a:r>
            <a:r>
              <a:rPr lang="en-US" sz="1200" dirty="0">
                <a:latin typeface="Courier New"/>
                <a:ea typeface="Courier New"/>
                <a:cs typeface="Courier New"/>
                <a:sym typeface="Courier New"/>
              </a:rPr>
              <a:t>) AS </a:t>
            </a:r>
            <a:r>
              <a:rPr lang="en-US" sz="1200" dirty="0" err="1">
                <a:latin typeface="Courier New"/>
                <a:ea typeface="Courier New"/>
                <a:cs typeface="Courier New"/>
                <a:sym typeface="Courier New"/>
              </a:rPr>
              <a:t>home_try_on_to_purchase_rate</a:t>
            </a:r>
            <a:endParaRPr lang="en-US" sz="12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FROM funnels;</a:t>
            </a:r>
            <a:endParaRPr sz="900" dirty="0">
              <a:latin typeface="Courier New"/>
              <a:ea typeface="Courier New"/>
              <a:cs typeface="Courier New"/>
              <a:sym typeface="Courier New"/>
            </a:endParaRPr>
          </a:p>
        </p:txBody>
      </p:sp>
      <p:graphicFrame>
        <p:nvGraphicFramePr>
          <p:cNvPr id="4" name="Table 3">
            <a:extLst>
              <a:ext uri="{FF2B5EF4-FFF2-40B4-BE49-F238E27FC236}">
                <a16:creationId xmlns:a16="http://schemas.microsoft.com/office/drawing/2014/main" id="{9E5B58A5-983A-F58A-2172-FDEBA3ED592B}"/>
              </a:ext>
            </a:extLst>
          </p:cNvPr>
          <p:cNvGraphicFramePr>
            <a:graphicFrameLocks noGrp="1"/>
          </p:cNvGraphicFramePr>
          <p:nvPr>
            <p:extLst>
              <p:ext uri="{D42A27DB-BD31-4B8C-83A1-F6EECF244321}">
                <p14:modId xmlns:p14="http://schemas.microsoft.com/office/powerpoint/2010/main" val="1050465891"/>
              </p:ext>
            </p:extLst>
          </p:nvPr>
        </p:nvGraphicFramePr>
        <p:xfrm>
          <a:off x="181768" y="4265799"/>
          <a:ext cx="8356596" cy="822960"/>
        </p:xfrm>
        <a:graphic>
          <a:graphicData uri="http://schemas.openxmlformats.org/drawingml/2006/table">
            <a:tbl>
              <a:tblPr/>
              <a:tblGrid>
                <a:gridCol w="1012029">
                  <a:extLst>
                    <a:ext uri="{9D8B030D-6E8A-4147-A177-3AD203B41FA5}">
                      <a16:colId xmlns:a16="http://schemas.microsoft.com/office/drawing/2014/main" val="1028112028"/>
                    </a:ext>
                  </a:extLst>
                </a:gridCol>
                <a:gridCol w="1566268">
                  <a:extLst>
                    <a:ext uri="{9D8B030D-6E8A-4147-A177-3AD203B41FA5}">
                      <a16:colId xmlns:a16="http://schemas.microsoft.com/office/drawing/2014/main" val="1077319832"/>
                    </a:ext>
                  </a:extLst>
                </a:gridCol>
                <a:gridCol w="1311475">
                  <a:extLst>
                    <a:ext uri="{9D8B030D-6E8A-4147-A177-3AD203B41FA5}">
                      <a16:colId xmlns:a16="http://schemas.microsoft.com/office/drawing/2014/main" val="2095223342"/>
                    </a:ext>
                  </a:extLst>
                </a:gridCol>
                <a:gridCol w="2113754">
                  <a:extLst>
                    <a:ext uri="{9D8B030D-6E8A-4147-A177-3AD203B41FA5}">
                      <a16:colId xmlns:a16="http://schemas.microsoft.com/office/drawing/2014/main" val="4270235425"/>
                    </a:ext>
                  </a:extLst>
                </a:gridCol>
                <a:gridCol w="2353070">
                  <a:extLst>
                    <a:ext uri="{9D8B030D-6E8A-4147-A177-3AD203B41FA5}">
                      <a16:colId xmlns:a16="http://schemas.microsoft.com/office/drawing/2014/main" val="2065729179"/>
                    </a:ext>
                  </a:extLst>
                </a:gridCol>
              </a:tblGrid>
              <a:tr h="0">
                <a:tc>
                  <a:txBody>
                    <a:bodyPr/>
                    <a:lstStyle/>
                    <a:p>
                      <a:pPr algn="ctr"/>
                      <a:r>
                        <a:rPr lang="en-AU" b="1" dirty="0" err="1">
                          <a:solidFill>
                            <a:schemeClr val="bg1"/>
                          </a:solidFill>
                          <a:effectLst/>
                        </a:rPr>
                        <a:t>num_user</a:t>
                      </a:r>
                      <a:endParaRPr lang="en-AU" b="1" dirty="0">
                        <a:solidFill>
                          <a:schemeClr val="bg1"/>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5F71"/>
                    </a:solidFill>
                  </a:tcPr>
                </a:tc>
                <a:tc>
                  <a:txBody>
                    <a:bodyPr/>
                    <a:lstStyle/>
                    <a:p>
                      <a:pPr algn="ctr"/>
                      <a:r>
                        <a:rPr lang="en-AU" b="1" dirty="0" err="1">
                          <a:solidFill>
                            <a:schemeClr val="bg1"/>
                          </a:solidFill>
                          <a:effectLst/>
                        </a:rPr>
                        <a:t>num_home_try_on</a:t>
                      </a:r>
                      <a:endParaRPr lang="en-AU" b="1" dirty="0">
                        <a:solidFill>
                          <a:schemeClr val="bg1"/>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5F71"/>
                    </a:solidFill>
                  </a:tcPr>
                </a:tc>
                <a:tc>
                  <a:txBody>
                    <a:bodyPr/>
                    <a:lstStyle/>
                    <a:p>
                      <a:pPr algn="ctr"/>
                      <a:r>
                        <a:rPr lang="en-AU" b="1" dirty="0" err="1">
                          <a:solidFill>
                            <a:schemeClr val="bg1"/>
                          </a:solidFill>
                          <a:effectLst/>
                        </a:rPr>
                        <a:t>num_purchase</a:t>
                      </a:r>
                      <a:endParaRPr lang="en-AU" b="1" dirty="0">
                        <a:solidFill>
                          <a:schemeClr val="bg1"/>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5F71"/>
                    </a:solidFill>
                  </a:tcPr>
                </a:tc>
                <a:tc>
                  <a:txBody>
                    <a:bodyPr/>
                    <a:lstStyle/>
                    <a:p>
                      <a:pPr algn="ctr"/>
                      <a:r>
                        <a:rPr lang="en-US" b="1" dirty="0" err="1">
                          <a:solidFill>
                            <a:schemeClr val="bg1"/>
                          </a:solidFill>
                          <a:effectLst/>
                        </a:rPr>
                        <a:t>quizz_to_home_try_on_rate</a:t>
                      </a:r>
                      <a:endParaRPr lang="en-US" b="1" dirty="0">
                        <a:solidFill>
                          <a:schemeClr val="bg1"/>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5F71"/>
                    </a:solidFill>
                  </a:tcPr>
                </a:tc>
                <a:tc>
                  <a:txBody>
                    <a:bodyPr/>
                    <a:lstStyle/>
                    <a:p>
                      <a:pPr algn="ctr"/>
                      <a:r>
                        <a:rPr lang="en-US" b="1" dirty="0" err="1">
                          <a:solidFill>
                            <a:schemeClr val="bg1"/>
                          </a:solidFill>
                          <a:effectLst/>
                        </a:rPr>
                        <a:t>home_try_on_to_purchase_rate</a:t>
                      </a:r>
                      <a:endParaRPr lang="en-US" b="1" dirty="0">
                        <a:solidFill>
                          <a:schemeClr val="bg1"/>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5F71"/>
                    </a:solidFill>
                  </a:tcPr>
                </a:tc>
                <a:extLst>
                  <a:ext uri="{0D108BD9-81ED-4DB2-BD59-A6C34878D82A}">
                    <a16:rowId xmlns:a16="http://schemas.microsoft.com/office/drawing/2014/main" val="72276766"/>
                  </a:ext>
                </a:extLst>
              </a:tr>
              <a:tr h="0">
                <a:tc>
                  <a:txBody>
                    <a:bodyPr/>
                    <a:lstStyle/>
                    <a:p>
                      <a:pPr algn="ctr"/>
                      <a:r>
                        <a:rPr lang="en-AU">
                          <a:solidFill>
                            <a:srgbClr val="646466"/>
                          </a:solidFill>
                          <a:effectLst/>
                          <a:highlight>
                            <a:srgbClr val="F6F5FA"/>
                          </a:highlight>
                        </a:rPr>
                        <a:t>1000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a:solidFill>
                            <a:srgbClr val="646466"/>
                          </a:solidFill>
                          <a:effectLst/>
                          <a:highlight>
                            <a:srgbClr val="F6F5FA"/>
                          </a:highlight>
                        </a:rPr>
                        <a:t>750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a:solidFill>
                            <a:srgbClr val="646466"/>
                          </a:solidFill>
                          <a:effectLst/>
                          <a:highlight>
                            <a:srgbClr val="F6F5FA"/>
                          </a:highlight>
                        </a:rPr>
                        <a:t>495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a:solidFill>
                            <a:srgbClr val="646466"/>
                          </a:solidFill>
                          <a:effectLst/>
                          <a:highlight>
                            <a:srgbClr val="F6F5FA"/>
                          </a:highlight>
                        </a:rPr>
                        <a:t>0.75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dirty="0">
                          <a:solidFill>
                            <a:srgbClr val="646466"/>
                          </a:solidFill>
                          <a:effectLst/>
                          <a:highlight>
                            <a:srgbClr val="F6F5FA"/>
                          </a:highlight>
                        </a:rPr>
                        <a:t>0.66</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extLst>
                  <a:ext uri="{0D108BD9-81ED-4DB2-BD59-A6C34878D82A}">
                    <a16:rowId xmlns:a16="http://schemas.microsoft.com/office/drawing/2014/main" val="1708895609"/>
                  </a:ext>
                </a:extLst>
              </a:tr>
            </a:tbl>
          </a:graphicData>
        </a:graphic>
      </p:graphicFrame>
      <p:sp>
        <p:nvSpPr>
          <p:cNvPr id="5" name="Shape 324">
            <a:extLst>
              <a:ext uri="{FF2B5EF4-FFF2-40B4-BE49-F238E27FC236}">
                <a16:creationId xmlns:a16="http://schemas.microsoft.com/office/drawing/2014/main" id="{25288D33-BCFE-56B8-8E89-C1164947F152}"/>
              </a:ext>
            </a:extLst>
          </p:cNvPr>
          <p:cNvSpPr txBox="1"/>
          <p:nvPr/>
        </p:nvSpPr>
        <p:spPr>
          <a:xfrm>
            <a:off x="5696890" y="2083211"/>
            <a:ext cx="3249300" cy="977078"/>
          </a:xfrm>
          <a:prstGeom prst="rect">
            <a:avLst/>
          </a:prstGeom>
          <a:solidFill>
            <a:schemeClr val="bg1"/>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dirty="0">
                <a:solidFill>
                  <a:schemeClr val="tx1"/>
                </a:solidFill>
                <a:latin typeface="Roboto"/>
                <a:ea typeface="Roboto"/>
                <a:cs typeface="Roboto"/>
                <a:sym typeface="Roboto"/>
              </a:rPr>
              <a:t>75% of customers who completed the quiz followed up with try on at home; of those, 66% made a purchase.</a:t>
            </a:r>
            <a:endParaRPr dirty="0">
              <a:solidFill>
                <a:schemeClr val="tx1"/>
              </a:solidFill>
              <a:latin typeface="Roboto"/>
              <a:ea typeface="Roboto"/>
              <a:cs typeface="Roboto"/>
              <a:sym typeface="Roboto"/>
            </a:endParaRPr>
          </a:p>
        </p:txBody>
      </p:sp>
    </p:spTree>
    <p:extLst>
      <p:ext uri="{BB962C8B-B14F-4D97-AF65-F5344CB8AC3E}">
        <p14:creationId xmlns:p14="http://schemas.microsoft.com/office/powerpoint/2010/main" val="2502363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2.4 </a:t>
            </a:r>
            <a:r>
              <a:rPr lang="en-AU" sz="2400" b="1" dirty="0">
                <a:solidFill>
                  <a:srgbClr val="295269"/>
                </a:solidFill>
                <a:latin typeface="Roboto"/>
                <a:ea typeface="Roboto"/>
                <a:cs typeface="Roboto"/>
                <a:sym typeface="Roboto"/>
              </a:rPr>
              <a:t>Most popular style</a:t>
            </a:r>
            <a:endParaRPr sz="2400" b="1" dirty="0">
              <a:solidFill>
                <a:srgbClr val="295269"/>
              </a:solidFill>
              <a:latin typeface="Roboto"/>
              <a:ea typeface="Roboto"/>
              <a:cs typeface="Roboto"/>
              <a:sym typeface="Roboto"/>
            </a:endParaRPr>
          </a:p>
        </p:txBody>
      </p:sp>
      <p:sp>
        <p:nvSpPr>
          <p:cNvPr id="2" name="Shape 323">
            <a:extLst>
              <a:ext uri="{FF2B5EF4-FFF2-40B4-BE49-F238E27FC236}">
                <a16:creationId xmlns:a16="http://schemas.microsoft.com/office/drawing/2014/main" id="{B948DC2E-2FA8-CF2A-33C9-FAB49E920807}"/>
              </a:ext>
            </a:extLst>
          </p:cNvPr>
          <p:cNvSpPr txBox="1"/>
          <p:nvPr/>
        </p:nvSpPr>
        <p:spPr>
          <a:xfrm>
            <a:off x="197810" y="1130225"/>
            <a:ext cx="4165643" cy="119588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Task 6 - most popular style in </a:t>
            </a:r>
            <a:r>
              <a:rPr lang="en-US" sz="1200" dirty="0" err="1">
                <a:latin typeface="Courier New"/>
                <a:ea typeface="Courier New"/>
                <a:cs typeface="Courier New"/>
                <a:sym typeface="Courier New"/>
              </a:rPr>
              <a:t>quizz</a:t>
            </a:r>
            <a:r>
              <a:rPr lang="en-US" sz="1200" dirty="0">
                <a:latin typeface="Courier New"/>
                <a:ea typeface="Courier New"/>
                <a:cs typeface="Courier New"/>
                <a:sym typeface="Courier New"/>
              </a:rPr>
              <a:t> */</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SELECT style, COUNT(*) AS </a:t>
            </a:r>
            <a:r>
              <a:rPr lang="en-US" sz="1200" dirty="0" err="1">
                <a:latin typeface="Courier New"/>
                <a:ea typeface="Courier New"/>
                <a:cs typeface="Courier New"/>
                <a:sym typeface="Courier New"/>
              </a:rPr>
              <a:t>style_count</a:t>
            </a:r>
            <a:endParaRPr lang="en-US" sz="12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FROM quiz</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GROUP BY style</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ORDER BY </a:t>
            </a:r>
            <a:r>
              <a:rPr lang="en-US" sz="1200" dirty="0" err="1">
                <a:latin typeface="Courier New"/>
                <a:ea typeface="Courier New"/>
                <a:cs typeface="Courier New"/>
                <a:sym typeface="Courier New"/>
              </a:rPr>
              <a:t>style_count</a:t>
            </a:r>
            <a:r>
              <a:rPr lang="en-US" sz="1200" dirty="0">
                <a:latin typeface="Courier New"/>
                <a:ea typeface="Courier New"/>
                <a:cs typeface="Courier New"/>
                <a:sym typeface="Courier New"/>
              </a:rPr>
              <a:t> DESC;</a:t>
            </a:r>
          </a:p>
        </p:txBody>
      </p:sp>
      <p:graphicFrame>
        <p:nvGraphicFramePr>
          <p:cNvPr id="5" name="Table 4">
            <a:extLst>
              <a:ext uri="{FF2B5EF4-FFF2-40B4-BE49-F238E27FC236}">
                <a16:creationId xmlns:a16="http://schemas.microsoft.com/office/drawing/2014/main" id="{B9878257-B5BB-AAD3-4EA4-E950ED631DD1}"/>
              </a:ext>
            </a:extLst>
          </p:cNvPr>
          <p:cNvGraphicFramePr>
            <a:graphicFrameLocks noGrp="1"/>
          </p:cNvGraphicFramePr>
          <p:nvPr>
            <p:extLst>
              <p:ext uri="{D42A27DB-BD31-4B8C-83A1-F6EECF244321}">
                <p14:modId xmlns:p14="http://schemas.microsoft.com/office/powerpoint/2010/main" val="2133800015"/>
              </p:ext>
            </p:extLst>
          </p:nvPr>
        </p:nvGraphicFramePr>
        <p:xfrm>
          <a:off x="197809" y="2554105"/>
          <a:ext cx="5609432" cy="1219200"/>
        </p:xfrm>
        <a:graphic>
          <a:graphicData uri="http://schemas.openxmlformats.org/drawingml/2006/table">
            <a:tbl>
              <a:tblPr/>
              <a:tblGrid>
                <a:gridCol w="2136010">
                  <a:extLst>
                    <a:ext uri="{9D8B030D-6E8A-4147-A177-3AD203B41FA5}">
                      <a16:colId xmlns:a16="http://schemas.microsoft.com/office/drawing/2014/main" val="3262031056"/>
                    </a:ext>
                  </a:extLst>
                </a:gridCol>
                <a:gridCol w="1736711">
                  <a:extLst>
                    <a:ext uri="{9D8B030D-6E8A-4147-A177-3AD203B41FA5}">
                      <a16:colId xmlns:a16="http://schemas.microsoft.com/office/drawing/2014/main" val="908153572"/>
                    </a:ext>
                  </a:extLst>
                </a:gridCol>
                <a:gridCol w="1736711">
                  <a:extLst>
                    <a:ext uri="{9D8B030D-6E8A-4147-A177-3AD203B41FA5}">
                      <a16:colId xmlns:a16="http://schemas.microsoft.com/office/drawing/2014/main" val="775583803"/>
                    </a:ext>
                  </a:extLst>
                </a:gridCol>
              </a:tblGrid>
              <a:tr h="0">
                <a:tc>
                  <a:txBody>
                    <a:bodyPr/>
                    <a:lstStyle/>
                    <a:p>
                      <a:pPr algn="ctr"/>
                      <a:r>
                        <a:rPr lang="en-AU" b="1">
                          <a:solidFill>
                            <a:schemeClr val="bg1"/>
                          </a:solidFill>
                          <a:effectLst/>
                        </a:rPr>
                        <a:t>style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5F71"/>
                    </a:solidFill>
                  </a:tcPr>
                </a:tc>
                <a:tc>
                  <a:txBody>
                    <a:bodyPr/>
                    <a:lstStyle/>
                    <a:p>
                      <a:pPr algn="ctr"/>
                      <a:r>
                        <a:rPr lang="en-AU" b="1" dirty="0" err="1">
                          <a:solidFill>
                            <a:schemeClr val="bg1"/>
                          </a:solidFill>
                          <a:effectLst/>
                        </a:rPr>
                        <a:t>style_count</a:t>
                      </a:r>
                      <a:endParaRPr lang="en-AU" b="1" dirty="0">
                        <a:solidFill>
                          <a:schemeClr val="bg1"/>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5F71"/>
                    </a:solidFill>
                  </a:tcPr>
                </a:tc>
                <a:tc>
                  <a:txBody>
                    <a:bodyPr/>
                    <a:lstStyle/>
                    <a:p>
                      <a:pPr algn="ctr"/>
                      <a:r>
                        <a:rPr lang="en-US" b="1" dirty="0">
                          <a:solidFill>
                            <a:schemeClr val="bg1"/>
                          </a:solidFill>
                          <a:effectLst/>
                        </a:rPr>
                        <a:t>Percentage (%)</a:t>
                      </a:r>
                      <a:endParaRPr lang="en-AU" b="1" dirty="0">
                        <a:solidFill>
                          <a:schemeClr val="bg1"/>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5F71"/>
                    </a:solidFill>
                  </a:tcPr>
                </a:tc>
                <a:extLst>
                  <a:ext uri="{0D108BD9-81ED-4DB2-BD59-A6C34878D82A}">
                    <a16:rowId xmlns:a16="http://schemas.microsoft.com/office/drawing/2014/main" val="656795936"/>
                  </a:ext>
                </a:extLst>
              </a:tr>
              <a:tr h="0">
                <a:tc>
                  <a:txBody>
                    <a:bodyPr/>
                    <a:lstStyle/>
                    <a:p>
                      <a:pPr algn="ctr"/>
                      <a:r>
                        <a:rPr lang="en-AU">
                          <a:solidFill>
                            <a:srgbClr val="646466"/>
                          </a:solidFill>
                          <a:effectLst/>
                        </a:rPr>
                        <a:t>Women's Styles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dirty="0">
                          <a:solidFill>
                            <a:srgbClr val="646466"/>
                          </a:solidFill>
                          <a:effectLst/>
                        </a:rPr>
                        <a:t>469</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US" dirty="0">
                          <a:solidFill>
                            <a:srgbClr val="646466"/>
                          </a:solidFill>
                          <a:effectLst/>
                        </a:rPr>
                        <a:t>46.9</a:t>
                      </a:r>
                      <a:endParaRPr lang="en-AU" dirty="0">
                        <a:solidFill>
                          <a:srgbClr val="646466"/>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extLst>
                  <a:ext uri="{0D108BD9-81ED-4DB2-BD59-A6C34878D82A}">
                    <a16:rowId xmlns:a16="http://schemas.microsoft.com/office/drawing/2014/main" val="3611836801"/>
                  </a:ext>
                </a:extLst>
              </a:tr>
              <a:tr h="0">
                <a:tc>
                  <a:txBody>
                    <a:bodyPr/>
                    <a:lstStyle/>
                    <a:p>
                      <a:pPr algn="ctr"/>
                      <a:r>
                        <a:rPr lang="en-AU">
                          <a:solidFill>
                            <a:srgbClr val="646466"/>
                          </a:solidFill>
                          <a:effectLst/>
                        </a:rPr>
                        <a:t>Men's Styles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a:solidFill>
                            <a:srgbClr val="646466"/>
                          </a:solidFill>
                          <a:effectLst/>
                        </a:rPr>
                        <a:t>432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US" dirty="0">
                          <a:solidFill>
                            <a:srgbClr val="646466"/>
                          </a:solidFill>
                          <a:effectLst/>
                        </a:rPr>
                        <a:t>43.2</a:t>
                      </a:r>
                      <a:endParaRPr lang="en-AU" dirty="0">
                        <a:solidFill>
                          <a:srgbClr val="646466"/>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extLst>
                  <a:ext uri="{0D108BD9-81ED-4DB2-BD59-A6C34878D82A}">
                    <a16:rowId xmlns:a16="http://schemas.microsoft.com/office/drawing/2014/main" val="3866233121"/>
                  </a:ext>
                </a:extLst>
              </a:tr>
              <a:tr h="0">
                <a:tc>
                  <a:txBody>
                    <a:bodyPr/>
                    <a:lstStyle/>
                    <a:p>
                      <a:pPr algn="ctr"/>
                      <a:r>
                        <a:rPr lang="en-US">
                          <a:solidFill>
                            <a:srgbClr val="646466"/>
                          </a:solidFill>
                          <a:effectLst/>
                        </a:rPr>
                        <a:t>I'm not sure. Let's skip it.</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dirty="0">
                          <a:solidFill>
                            <a:srgbClr val="646466"/>
                          </a:solidFill>
                          <a:effectLst/>
                        </a:rPr>
                        <a:t>99</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US" dirty="0">
                          <a:solidFill>
                            <a:srgbClr val="646466"/>
                          </a:solidFill>
                          <a:effectLst/>
                        </a:rPr>
                        <a:t>9.9</a:t>
                      </a:r>
                      <a:endParaRPr lang="en-AU" dirty="0">
                        <a:solidFill>
                          <a:srgbClr val="646466"/>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extLst>
                  <a:ext uri="{0D108BD9-81ED-4DB2-BD59-A6C34878D82A}">
                    <a16:rowId xmlns:a16="http://schemas.microsoft.com/office/drawing/2014/main" val="43958865"/>
                  </a:ext>
                </a:extLst>
              </a:tr>
            </a:tbl>
          </a:graphicData>
        </a:graphic>
      </p:graphicFrame>
      <p:sp>
        <p:nvSpPr>
          <p:cNvPr id="7" name="Shape 324">
            <a:extLst>
              <a:ext uri="{FF2B5EF4-FFF2-40B4-BE49-F238E27FC236}">
                <a16:creationId xmlns:a16="http://schemas.microsoft.com/office/drawing/2014/main" id="{5561A9F4-197A-D137-41E5-D9FDC4E0D196}"/>
              </a:ext>
            </a:extLst>
          </p:cNvPr>
          <p:cNvSpPr txBox="1"/>
          <p:nvPr/>
        </p:nvSpPr>
        <p:spPr>
          <a:xfrm>
            <a:off x="4554998" y="1106903"/>
            <a:ext cx="3249300" cy="121920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dirty="0">
                <a:solidFill>
                  <a:schemeClr val="tx1"/>
                </a:solidFill>
                <a:latin typeface="Roboto"/>
                <a:ea typeface="Roboto"/>
                <a:cs typeface="Roboto"/>
                <a:sym typeface="Roboto"/>
              </a:rPr>
              <a:t>The women’s styles (46.95) are slightly more popular than the men’s styles (43.2%).</a:t>
            </a:r>
            <a:endParaRPr dirty="0">
              <a:solidFill>
                <a:schemeClr val="tx1"/>
              </a:solidFill>
              <a:latin typeface="Roboto"/>
              <a:ea typeface="Roboto"/>
              <a:cs typeface="Roboto"/>
              <a:sym typeface="Roboto"/>
            </a:endParaRPr>
          </a:p>
        </p:txBody>
      </p:sp>
    </p:spTree>
    <p:extLst>
      <p:ext uri="{BB962C8B-B14F-4D97-AF65-F5344CB8AC3E}">
        <p14:creationId xmlns:p14="http://schemas.microsoft.com/office/powerpoint/2010/main" val="2417613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2.5 </a:t>
            </a:r>
            <a:r>
              <a:rPr lang="en-AU" sz="2400" b="1" dirty="0">
                <a:solidFill>
                  <a:srgbClr val="295269"/>
                </a:solidFill>
                <a:latin typeface="Roboto"/>
                <a:ea typeface="Roboto"/>
                <a:cs typeface="Roboto"/>
                <a:sym typeface="Roboto"/>
              </a:rPr>
              <a:t>Most popular item</a:t>
            </a:r>
            <a:endParaRPr sz="2400" b="1" dirty="0">
              <a:solidFill>
                <a:srgbClr val="295269"/>
              </a:solidFill>
              <a:latin typeface="Roboto"/>
              <a:ea typeface="Roboto"/>
              <a:cs typeface="Roboto"/>
              <a:sym typeface="Roboto"/>
            </a:endParaRPr>
          </a:p>
        </p:txBody>
      </p:sp>
      <p:sp>
        <p:nvSpPr>
          <p:cNvPr id="2" name="Shape 323">
            <a:extLst>
              <a:ext uri="{FF2B5EF4-FFF2-40B4-BE49-F238E27FC236}">
                <a16:creationId xmlns:a16="http://schemas.microsoft.com/office/drawing/2014/main" id="{B948DC2E-2FA8-CF2A-33C9-FAB49E920807}"/>
              </a:ext>
            </a:extLst>
          </p:cNvPr>
          <p:cNvSpPr txBox="1"/>
          <p:nvPr/>
        </p:nvSpPr>
        <p:spPr>
          <a:xfrm>
            <a:off x="197810" y="1130224"/>
            <a:ext cx="4165643" cy="1612976"/>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Task 6 - most popular item in purchase */</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SELECT </a:t>
            </a:r>
            <a:r>
              <a:rPr lang="en-US" sz="1200" dirty="0" err="1">
                <a:latin typeface="Courier New"/>
                <a:ea typeface="Courier New"/>
                <a:cs typeface="Courier New"/>
                <a:sym typeface="Courier New"/>
              </a:rPr>
              <a:t>product_id</a:t>
            </a:r>
            <a:r>
              <a:rPr lang="en-US" sz="1200" dirty="0">
                <a:latin typeface="Courier New"/>
                <a:ea typeface="Courier New"/>
                <a:cs typeface="Courier New"/>
                <a:sym typeface="Courier New"/>
              </a:rPr>
              <a:t>, style, </a:t>
            </a:r>
            <a:r>
              <a:rPr lang="en-US" sz="1200" dirty="0" err="1">
                <a:latin typeface="Courier New"/>
                <a:ea typeface="Courier New"/>
                <a:cs typeface="Courier New"/>
                <a:sym typeface="Courier New"/>
              </a:rPr>
              <a:t>model_name</a:t>
            </a:r>
            <a:r>
              <a:rPr lang="en-US" sz="1200" dirty="0">
                <a:latin typeface="Courier New"/>
                <a:ea typeface="Courier New"/>
                <a:cs typeface="Courier New"/>
                <a:sym typeface="Courier New"/>
              </a:rPr>
              <a:t>, price, COUNT(*) AS </a:t>
            </a:r>
            <a:r>
              <a:rPr lang="en-US" sz="1200" dirty="0" err="1">
                <a:latin typeface="Courier New"/>
                <a:ea typeface="Courier New"/>
                <a:cs typeface="Courier New"/>
                <a:sym typeface="Courier New"/>
              </a:rPr>
              <a:t>product_id_count</a:t>
            </a:r>
            <a:endParaRPr lang="en-US" sz="12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FROM purchase</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GROUP BY </a:t>
            </a:r>
            <a:r>
              <a:rPr lang="en-US" sz="1200" dirty="0" err="1">
                <a:latin typeface="Courier New"/>
                <a:ea typeface="Courier New"/>
                <a:cs typeface="Courier New"/>
                <a:sym typeface="Courier New"/>
              </a:rPr>
              <a:t>product_id</a:t>
            </a:r>
            <a:endParaRPr lang="en-US" sz="1200" dirty="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ORDER BY </a:t>
            </a:r>
            <a:r>
              <a:rPr lang="en-US" sz="1200" dirty="0" err="1">
                <a:latin typeface="Courier New"/>
                <a:ea typeface="Courier New"/>
                <a:cs typeface="Courier New"/>
                <a:sym typeface="Courier New"/>
              </a:rPr>
              <a:t>product_id_count</a:t>
            </a:r>
            <a:r>
              <a:rPr lang="en-US" sz="1200" dirty="0">
                <a:latin typeface="Courier New"/>
                <a:ea typeface="Courier New"/>
                <a:cs typeface="Courier New"/>
                <a:sym typeface="Courier New"/>
              </a:rPr>
              <a:t> DESC</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LIMIT 5;</a:t>
            </a:r>
          </a:p>
        </p:txBody>
      </p:sp>
      <p:sp>
        <p:nvSpPr>
          <p:cNvPr id="7" name="Shape 324">
            <a:extLst>
              <a:ext uri="{FF2B5EF4-FFF2-40B4-BE49-F238E27FC236}">
                <a16:creationId xmlns:a16="http://schemas.microsoft.com/office/drawing/2014/main" id="{5561A9F4-197A-D137-41E5-D9FDC4E0D196}"/>
              </a:ext>
            </a:extLst>
          </p:cNvPr>
          <p:cNvSpPr txBox="1"/>
          <p:nvPr/>
        </p:nvSpPr>
        <p:spPr>
          <a:xfrm>
            <a:off x="4554998" y="1382233"/>
            <a:ext cx="3642704" cy="133764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dirty="0">
                <a:solidFill>
                  <a:schemeClr val="tx1"/>
                </a:solidFill>
                <a:latin typeface="Roboto"/>
                <a:ea typeface="Roboto"/>
                <a:cs typeface="Roboto"/>
                <a:sym typeface="Roboto"/>
              </a:rPr>
              <a:t>The most popular purchases are </a:t>
            </a:r>
            <a:r>
              <a:rPr lang="en-US" dirty="0" err="1">
                <a:solidFill>
                  <a:schemeClr val="tx1"/>
                </a:solidFill>
                <a:latin typeface="Roboto"/>
                <a:ea typeface="Roboto"/>
                <a:cs typeface="Roboto"/>
                <a:sym typeface="Roboto"/>
              </a:rPr>
              <a:t>product_id</a:t>
            </a:r>
            <a:r>
              <a:rPr lang="en-US" dirty="0">
                <a:solidFill>
                  <a:schemeClr val="tx1"/>
                </a:solidFill>
                <a:latin typeface="Roboto"/>
                <a:ea typeface="Roboto"/>
                <a:cs typeface="Roboto"/>
                <a:sym typeface="Roboto"/>
              </a:rPr>
              <a:t> 3, Dawes men’s style priced at $150, very closely followed by </a:t>
            </a:r>
            <a:r>
              <a:rPr lang="en-US" dirty="0" err="1">
                <a:solidFill>
                  <a:schemeClr val="tx1"/>
                </a:solidFill>
                <a:latin typeface="Roboto"/>
                <a:ea typeface="Roboto"/>
                <a:cs typeface="Roboto"/>
                <a:sym typeface="Roboto"/>
              </a:rPr>
              <a:t>product_id</a:t>
            </a:r>
            <a:r>
              <a:rPr lang="en-US" dirty="0">
                <a:solidFill>
                  <a:schemeClr val="tx1"/>
                </a:solidFill>
                <a:latin typeface="Roboto"/>
                <a:ea typeface="Roboto"/>
                <a:cs typeface="Roboto"/>
                <a:sym typeface="Roboto"/>
              </a:rPr>
              <a:t> 10, Eugene Narrow women’s style priced at $95.</a:t>
            </a:r>
            <a:endParaRPr dirty="0">
              <a:solidFill>
                <a:schemeClr val="tx1"/>
              </a:solidFill>
              <a:latin typeface="Roboto"/>
              <a:ea typeface="Roboto"/>
              <a:cs typeface="Roboto"/>
              <a:sym typeface="Roboto"/>
            </a:endParaRPr>
          </a:p>
        </p:txBody>
      </p:sp>
      <p:graphicFrame>
        <p:nvGraphicFramePr>
          <p:cNvPr id="4" name="Table 3">
            <a:extLst>
              <a:ext uri="{FF2B5EF4-FFF2-40B4-BE49-F238E27FC236}">
                <a16:creationId xmlns:a16="http://schemas.microsoft.com/office/drawing/2014/main" id="{E42DE147-CCE5-169C-FE2B-FBB841DAEAAD}"/>
              </a:ext>
            </a:extLst>
          </p:cNvPr>
          <p:cNvGraphicFramePr>
            <a:graphicFrameLocks noGrp="1"/>
          </p:cNvGraphicFramePr>
          <p:nvPr>
            <p:extLst>
              <p:ext uri="{D42A27DB-BD31-4B8C-83A1-F6EECF244321}">
                <p14:modId xmlns:p14="http://schemas.microsoft.com/office/powerpoint/2010/main" val="800454949"/>
              </p:ext>
            </p:extLst>
          </p:nvPr>
        </p:nvGraphicFramePr>
        <p:xfrm>
          <a:off x="185154" y="2863931"/>
          <a:ext cx="8356598" cy="1828800"/>
        </p:xfrm>
        <a:graphic>
          <a:graphicData uri="http://schemas.openxmlformats.org/drawingml/2006/table">
            <a:tbl>
              <a:tblPr/>
              <a:tblGrid>
                <a:gridCol w="1508720">
                  <a:extLst>
                    <a:ext uri="{9D8B030D-6E8A-4147-A177-3AD203B41FA5}">
                      <a16:colId xmlns:a16="http://schemas.microsoft.com/office/drawing/2014/main" val="1830256921"/>
                    </a:ext>
                  </a:extLst>
                </a:gridCol>
                <a:gridCol w="1876423">
                  <a:extLst>
                    <a:ext uri="{9D8B030D-6E8A-4147-A177-3AD203B41FA5}">
                      <a16:colId xmlns:a16="http://schemas.microsoft.com/office/drawing/2014/main" val="1309131815"/>
                    </a:ext>
                  </a:extLst>
                </a:gridCol>
                <a:gridCol w="1866898">
                  <a:extLst>
                    <a:ext uri="{9D8B030D-6E8A-4147-A177-3AD203B41FA5}">
                      <a16:colId xmlns:a16="http://schemas.microsoft.com/office/drawing/2014/main" val="1739769024"/>
                    </a:ext>
                  </a:extLst>
                </a:gridCol>
                <a:gridCol w="1173165">
                  <a:extLst>
                    <a:ext uri="{9D8B030D-6E8A-4147-A177-3AD203B41FA5}">
                      <a16:colId xmlns:a16="http://schemas.microsoft.com/office/drawing/2014/main" val="867635992"/>
                    </a:ext>
                  </a:extLst>
                </a:gridCol>
                <a:gridCol w="1931392">
                  <a:extLst>
                    <a:ext uri="{9D8B030D-6E8A-4147-A177-3AD203B41FA5}">
                      <a16:colId xmlns:a16="http://schemas.microsoft.com/office/drawing/2014/main" val="3779014270"/>
                    </a:ext>
                  </a:extLst>
                </a:gridCol>
              </a:tblGrid>
              <a:tr h="0">
                <a:tc>
                  <a:txBody>
                    <a:bodyPr/>
                    <a:lstStyle/>
                    <a:p>
                      <a:pPr algn="ctr"/>
                      <a:r>
                        <a:rPr lang="en-AU" b="1">
                          <a:solidFill>
                            <a:schemeClr val="bg1"/>
                          </a:solidFill>
                          <a:effectLst/>
                        </a:rPr>
                        <a:t>product_id</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5F71"/>
                    </a:solidFill>
                  </a:tcPr>
                </a:tc>
                <a:tc>
                  <a:txBody>
                    <a:bodyPr/>
                    <a:lstStyle/>
                    <a:p>
                      <a:pPr algn="ctr"/>
                      <a:r>
                        <a:rPr lang="en-AU" b="1">
                          <a:solidFill>
                            <a:schemeClr val="bg1"/>
                          </a:solidFill>
                          <a:effectLst/>
                        </a:rPr>
                        <a:t>style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5F71"/>
                    </a:solidFill>
                  </a:tcPr>
                </a:tc>
                <a:tc>
                  <a:txBody>
                    <a:bodyPr/>
                    <a:lstStyle/>
                    <a:p>
                      <a:pPr algn="ctr"/>
                      <a:r>
                        <a:rPr lang="en-AU" b="1">
                          <a:solidFill>
                            <a:schemeClr val="bg1"/>
                          </a:solidFill>
                          <a:effectLst/>
                        </a:rPr>
                        <a:t>model_name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5F71"/>
                    </a:solidFill>
                  </a:tcPr>
                </a:tc>
                <a:tc>
                  <a:txBody>
                    <a:bodyPr/>
                    <a:lstStyle/>
                    <a:p>
                      <a:pPr algn="ctr"/>
                      <a:r>
                        <a:rPr lang="en-AU" b="1">
                          <a:solidFill>
                            <a:schemeClr val="bg1"/>
                          </a:solidFill>
                          <a:effectLst/>
                        </a:rPr>
                        <a:t>price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5F71"/>
                    </a:solidFill>
                  </a:tcPr>
                </a:tc>
                <a:tc>
                  <a:txBody>
                    <a:bodyPr/>
                    <a:lstStyle/>
                    <a:p>
                      <a:pPr algn="ctr"/>
                      <a:r>
                        <a:rPr lang="en-AU" b="1" dirty="0" err="1">
                          <a:solidFill>
                            <a:schemeClr val="bg1"/>
                          </a:solidFill>
                          <a:effectLst/>
                        </a:rPr>
                        <a:t>product_id_count</a:t>
                      </a:r>
                      <a:endParaRPr lang="en-AU" b="1" dirty="0">
                        <a:solidFill>
                          <a:schemeClr val="bg1"/>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445F71"/>
                    </a:solidFill>
                  </a:tcPr>
                </a:tc>
                <a:extLst>
                  <a:ext uri="{0D108BD9-81ED-4DB2-BD59-A6C34878D82A}">
                    <a16:rowId xmlns:a16="http://schemas.microsoft.com/office/drawing/2014/main" val="4235470713"/>
                  </a:ext>
                </a:extLst>
              </a:tr>
              <a:tr h="0">
                <a:tc>
                  <a:txBody>
                    <a:bodyPr/>
                    <a:lstStyle/>
                    <a:p>
                      <a:pPr algn="ctr"/>
                      <a:r>
                        <a:rPr lang="en-AU">
                          <a:solidFill>
                            <a:srgbClr val="646466"/>
                          </a:solidFill>
                          <a:effectLst/>
                        </a:rPr>
                        <a:t>3</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a:solidFill>
                            <a:srgbClr val="646466"/>
                          </a:solidFill>
                          <a:effectLst/>
                        </a:rPr>
                        <a:t>Men's Styles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a:solidFill>
                            <a:srgbClr val="646466"/>
                          </a:solidFill>
                          <a:effectLst/>
                        </a:rPr>
                        <a:t>Dawes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a:solidFill>
                            <a:srgbClr val="646466"/>
                          </a:solidFill>
                          <a:effectLst/>
                        </a:rPr>
                        <a:t>150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a:solidFill>
                            <a:srgbClr val="646466"/>
                          </a:solidFill>
                          <a:effectLst/>
                        </a:rPr>
                        <a:t>63</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extLst>
                  <a:ext uri="{0D108BD9-81ED-4DB2-BD59-A6C34878D82A}">
                    <a16:rowId xmlns:a16="http://schemas.microsoft.com/office/drawing/2014/main" val="1411269691"/>
                  </a:ext>
                </a:extLst>
              </a:tr>
              <a:tr h="0">
                <a:tc>
                  <a:txBody>
                    <a:bodyPr/>
                    <a:lstStyle/>
                    <a:p>
                      <a:pPr algn="ctr"/>
                      <a:r>
                        <a:rPr lang="en-AU">
                          <a:solidFill>
                            <a:srgbClr val="646466"/>
                          </a:solidFill>
                          <a:effectLst/>
                        </a:rPr>
                        <a:t>10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a:solidFill>
                            <a:srgbClr val="646466"/>
                          </a:solidFill>
                          <a:effectLst/>
                        </a:rPr>
                        <a:t>Women's Styles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dirty="0">
                          <a:solidFill>
                            <a:srgbClr val="646466"/>
                          </a:solidFill>
                          <a:effectLst/>
                        </a:rPr>
                        <a:t>Eugene Narrow</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a:solidFill>
                            <a:srgbClr val="646466"/>
                          </a:solidFill>
                          <a:effectLst/>
                        </a:rPr>
                        <a:t>95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a:solidFill>
                            <a:srgbClr val="646466"/>
                          </a:solidFill>
                          <a:effectLst/>
                        </a:rPr>
                        <a:t>62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extLst>
                  <a:ext uri="{0D108BD9-81ED-4DB2-BD59-A6C34878D82A}">
                    <a16:rowId xmlns:a16="http://schemas.microsoft.com/office/drawing/2014/main" val="1526232026"/>
                  </a:ext>
                </a:extLst>
              </a:tr>
              <a:tr h="0">
                <a:tc>
                  <a:txBody>
                    <a:bodyPr/>
                    <a:lstStyle/>
                    <a:p>
                      <a:pPr algn="ctr"/>
                      <a:r>
                        <a:rPr lang="en-AU">
                          <a:solidFill>
                            <a:srgbClr val="646466"/>
                          </a:solidFill>
                          <a:effectLst/>
                        </a:rPr>
                        <a:t>9</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a:solidFill>
                            <a:srgbClr val="646466"/>
                          </a:solidFill>
                          <a:effectLst/>
                        </a:rPr>
                        <a:t>Women's Styles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a:solidFill>
                            <a:srgbClr val="646466"/>
                          </a:solidFill>
                          <a:effectLst/>
                        </a:rPr>
                        <a:t>Eugene Narrow</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a:solidFill>
                            <a:srgbClr val="646466"/>
                          </a:solidFill>
                          <a:effectLst/>
                        </a:rPr>
                        <a:t>95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a:solidFill>
                            <a:srgbClr val="646466"/>
                          </a:solidFill>
                          <a:effectLst/>
                        </a:rPr>
                        <a:t>54</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extLst>
                  <a:ext uri="{0D108BD9-81ED-4DB2-BD59-A6C34878D82A}">
                    <a16:rowId xmlns:a16="http://schemas.microsoft.com/office/drawing/2014/main" val="1128419905"/>
                  </a:ext>
                </a:extLst>
              </a:tr>
              <a:tr h="0">
                <a:tc>
                  <a:txBody>
                    <a:bodyPr/>
                    <a:lstStyle/>
                    <a:p>
                      <a:pPr algn="ctr"/>
                      <a:r>
                        <a:rPr lang="en-AU">
                          <a:solidFill>
                            <a:srgbClr val="646466"/>
                          </a:solidFill>
                          <a:effectLst/>
                        </a:rPr>
                        <a:t>1</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a:solidFill>
                            <a:srgbClr val="646466"/>
                          </a:solidFill>
                          <a:effectLst/>
                        </a:rPr>
                        <a:t>Men's Styles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a:solidFill>
                            <a:srgbClr val="646466"/>
                          </a:solidFill>
                          <a:effectLst/>
                        </a:rPr>
                        <a:t>Brady</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a:solidFill>
                            <a:srgbClr val="646466"/>
                          </a:solidFill>
                          <a:effectLst/>
                        </a:rPr>
                        <a:t>95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a:solidFill>
                            <a:srgbClr val="646466"/>
                          </a:solidFill>
                          <a:effectLst/>
                        </a:rPr>
                        <a:t>52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extLst>
                  <a:ext uri="{0D108BD9-81ED-4DB2-BD59-A6C34878D82A}">
                    <a16:rowId xmlns:a16="http://schemas.microsoft.com/office/drawing/2014/main" val="3484321803"/>
                  </a:ext>
                </a:extLst>
              </a:tr>
              <a:tr h="0">
                <a:tc>
                  <a:txBody>
                    <a:bodyPr/>
                    <a:lstStyle/>
                    <a:p>
                      <a:pPr algn="ctr"/>
                      <a:r>
                        <a:rPr lang="en-AU">
                          <a:solidFill>
                            <a:srgbClr val="646466"/>
                          </a:solidFill>
                          <a:effectLst/>
                        </a:rPr>
                        <a:t>6</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a:solidFill>
                            <a:srgbClr val="646466"/>
                          </a:solidFill>
                          <a:effectLst/>
                        </a:rPr>
                        <a:t>Women's Styles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a:solidFill>
                            <a:srgbClr val="646466"/>
                          </a:solidFill>
                          <a:effectLst/>
                        </a:rPr>
                        <a:t>Olive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a:solidFill>
                            <a:srgbClr val="646466"/>
                          </a:solidFill>
                          <a:effectLst/>
                        </a:rPr>
                        <a:t>95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tc>
                  <a:txBody>
                    <a:bodyPr/>
                    <a:lstStyle/>
                    <a:p>
                      <a:pPr algn="ctr"/>
                      <a:r>
                        <a:rPr lang="en-AU" dirty="0">
                          <a:solidFill>
                            <a:srgbClr val="646466"/>
                          </a:solidFill>
                          <a:effectLst/>
                        </a:rPr>
                        <a:t>50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6F5FA"/>
                    </a:solidFill>
                  </a:tcPr>
                </a:tc>
                <a:extLst>
                  <a:ext uri="{0D108BD9-81ED-4DB2-BD59-A6C34878D82A}">
                    <a16:rowId xmlns:a16="http://schemas.microsoft.com/office/drawing/2014/main" val="3781478094"/>
                  </a:ext>
                </a:extLst>
              </a:tr>
            </a:tbl>
          </a:graphicData>
        </a:graphic>
      </p:graphicFrame>
    </p:spTree>
    <p:extLst>
      <p:ext uri="{BB962C8B-B14F-4D97-AF65-F5344CB8AC3E}">
        <p14:creationId xmlns:p14="http://schemas.microsoft.com/office/powerpoint/2010/main" val="3017307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4800" dirty="0" err="1">
                <a:solidFill>
                  <a:schemeClr val="lt1"/>
                </a:solidFill>
                <a:latin typeface="Roboto Black"/>
                <a:ea typeface="Roboto Black"/>
                <a:cs typeface="Roboto Black"/>
                <a:sym typeface="Roboto Black"/>
              </a:rPr>
              <a:t>Warby</a:t>
            </a:r>
            <a:r>
              <a:rPr lang="en-US" sz="4800" dirty="0">
                <a:solidFill>
                  <a:schemeClr val="lt1"/>
                </a:solidFill>
                <a:latin typeface="Roboto Black"/>
                <a:ea typeface="Roboto Black"/>
                <a:cs typeface="Roboto Black"/>
                <a:sym typeface="Roboto Black"/>
              </a:rPr>
              <a:t> Parker Usage Funnels</a:t>
            </a:r>
          </a:p>
          <a:p>
            <a:pPr marL="0" marR="0" lvl="0" indent="0" algn="l" rtl="0">
              <a:lnSpc>
                <a:spcPct val="100000"/>
              </a:lnSpc>
              <a:spcBef>
                <a:spcPts val="0"/>
              </a:spcBef>
              <a:spcAft>
                <a:spcPts val="0"/>
              </a:spcAft>
              <a:buClr>
                <a:srgbClr val="295269"/>
              </a:buClr>
              <a:buFont typeface="Arial"/>
              <a:buNone/>
            </a:pPr>
            <a:r>
              <a:rPr lang="en-US" sz="2800" dirty="0">
                <a:solidFill>
                  <a:srgbClr val="EFEFEF"/>
                </a:solidFill>
                <a:latin typeface="Roboto Thin"/>
                <a:ea typeface="Roboto Thin"/>
                <a:cs typeface="Roboto Thin"/>
                <a:sym typeface="Roboto Thin"/>
              </a:rPr>
              <a:t>Analyze Data with SQL</a:t>
            </a: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Delphine Vincent</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15/07/2024</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541350" y="925032"/>
            <a:ext cx="4030650" cy="3987209"/>
          </a:xfrm>
          <a:prstGeom prst="rect">
            <a:avLst/>
          </a:prstGeom>
          <a:noFill/>
          <a:ln>
            <a:noFill/>
          </a:ln>
        </p:spPr>
        <p:txBody>
          <a:bodyPr spcFirstLastPara="1" wrap="square" lIns="91425" tIns="91425" rIns="91425" bIns="91425" anchor="t" anchorCtr="0">
            <a:noAutofit/>
          </a:bodyPr>
          <a:lstStyle/>
          <a:p>
            <a:pPr marL="76200" marR="0" lvl="0" algn="l" rtl="0">
              <a:lnSpc>
                <a:spcPct val="115000"/>
              </a:lnSpc>
              <a:spcBef>
                <a:spcPts val="1100"/>
              </a:spcBef>
              <a:spcAft>
                <a:spcPts val="0"/>
              </a:spcAft>
              <a:buClr>
                <a:srgbClr val="222222"/>
              </a:buClr>
              <a:buSzPts val="2400"/>
            </a:pPr>
            <a:r>
              <a:rPr lang="en-US" sz="2400" dirty="0">
                <a:solidFill>
                  <a:srgbClr val="222222"/>
                </a:solidFill>
                <a:highlight>
                  <a:srgbClr val="FFFFFF"/>
                </a:highlight>
                <a:latin typeface="Roboto"/>
                <a:ea typeface="Roboto"/>
                <a:cs typeface="Roboto"/>
                <a:sym typeface="Roboto"/>
              </a:rPr>
              <a:t>1. Quiz Funnel</a:t>
            </a:r>
          </a:p>
          <a:p>
            <a:pPr marL="76200" lvl="1" indent="369888">
              <a:lnSpc>
                <a:spcPct val="115000"/>
              </a:lnSpc>
              <a:spcBef>
                <a:spcPts val="1100"/>
              </a:spcBef>
              <a:buClr>
                <a:srgbClr val="222222"/>
              </a:buClr>
              <a:buSzPts val="2400"/>
            </a:pPr>
            <a:r>
              <a:rPr lang="en-US" sz="2400" dirty="0">
                <a:solidFill>
                  <a:srgbClr val="222222"/>
                </a:solidFill>
                <a:highlight>
                  <a:srgbClr val="FFFFFF"/>
                </a:highlight>
                <a:latin typeface="Roboto"/>
                <a:ea typeface="Roboto"/>
                <a:cs typeface="Roboto"/>
                <a:sym typeface="Roboto"/>
              </a:rPr>
              <a:t>- conversion rates</a:t>
            </a:r>
            <a:endParaRPr sz="2400" dirty="0">
              <a:solidFill>
                <a:srgbClr val="222222"/>
              </a:solidFill>
              <a:highlight>
                <a:srgbClr val="FFFFFF"/>
              </a:highlight>
              <a:latin typeface="Roboto"/>
              <a:ea typeface="Roboto"/>
              <a:cs typeface="Roboto"/>
              <a:sym typeface="Roboto"/>
            </a:endParaRPr>
          </a:p>
          <a:p>
            <a:pPr marL="76200" marR="0" lvl="0" algn="l" rtl="0">
              <a:lnSpc>
                <a:spcPct val="115000"/>
              </a:lnSpc>
              <a:spcBef>
                <a:spcPts val="0"/>
              </a:spcBef>
              <a:spcAft>
                <a:spcPts val="0"/>
              </a:spcAft>
              <a:buClr>
                <a:srgbClr val="222222"/>
              </a:buClr>
              <a:buSzPts val="2400"/>
            </a:pPr>
            <a:endParaRPr lang="en-US" sz="2400" dirty="0">
              <a:solidFill>
                <a:srgbClr val="222222"/>
              </a:solidFill>
              <a:highlight>
                <a:srgbClr val="FFFFFF"/>
              </a:highlight>
              <a:latin typeface="Roboto"/>
              <a:ea typeface="Roboto"/>
              <a:cs typeface="Roboto"/>
              <a:sym typeface="Roboto"/>
            </a:endParaRPr>
          </a:p>
          <a:p>
            <a:pPr marL="76200" marR="0" lvl="0" algn="l" rtl="0">
              <a:lnSpc>
                <a:spcPct val="115000"/>
              </a:lnSpc>
              <a:spcBef>
                <a:spcPts val="0"/>
              </a:spcBef>
              <a:spcAft>
                <a:spcPts val="1200"/>
              </a:spcAft>
              <a:buClr>
                <a:srgbClr val="222222"/>
              </a:buClr>
              <a:buSzPts val="2400"/>
            </a:pPr>
            <a:r>
              <a:rPr lang="en-US" sz="2400" dirty="0">
                <a:solidFill>
                  <a:srgbClr val="222222"/>
                </a:solidFill>
                <a:highlight>
                  <a:srgbClr val="FFFFFF"/>
                </a:highlight>
                <a:latin typeface="Roboto"/>
                <a:ea typeface="Roboto"/>
                <a:cs typeface="Roboto"/>
                <a:sym typeface="Roboto"/>
              </a:rPr>
              <a:t>2. Home try-on funnel</a:t>
            </a:r>
          </a:p>
          <a:p>
            <a:pPr marL="76200" lvl="1" indent="369888">
              <a:lnSpc>
                <a:spcPct val="115000"/>
              </a:lnSpc>
              <a:buClr>
                <a:srgbClr val="222222"/>
              </a:buClr>
              <a:buSzPts val="2400"/>
            </a:pPr>
            <a:r>
              <a:rPr lang="en-US" sz="2400" dirty="0">
                <a:solidFill>
                  <a:srgbClr val="222222"/>
                </a:solidFill>
                <a:highlight>
                  <a:srgbClr val="FFFFFF"/>
                </a:highlight>
                <a:latin typeface="Roboto"/>
                <a:ea typeface="Roboto"/>
                <a:cs typeface="Roboto"/>
                <a:sym typeface="Roboto"/>
              </a:rPr>
              <a:t>- join tables</a:t>
            </a:r>
          </a:p>
          <a:p>
            <a:pPr marL="76200" lvl="1" indent="369888">
              <a:lnSpc>
                <a:spcPct val="115000"/>
              </a:lnSpc>
              <a:buClr>
                <a:srgbClr val="222222"/>
              </a:buClr>
              <a:buSzPts val="2400"/>
            </a:pPr>
            <a:r>
              <a:rPr lang="en-US" sz="2400" dirty="0">
                <a:solidFill>
                  <a:srgbClr val="222222"/>
                </a:solidFill>
                <a:highlight>
                  <a:srgbClr val="FFFFFF"/>
                </a:highlight>
                <a:latin typeface="Roboto"/>
                <a:ea typeface="Roboto"/>
                <a:cs typeface="Roboto"/>
                <a:sym typeface="Roboto"/>
              </a:rPr>
              <a:t>- conversion rates</a:t>
            </a:r>
          </a:p>
          <a:p>
            <a:pPr marL="76200" lvl="1" indent="369888">
              <a:lnSpc>
                <a:spcPct val="115000"/>
              </a:lnSpc>
              <a:buClr>
                <a:srgbClr val="222222"/>
              </a:buClr>
              <a:buSzPts val="2400"/>
            </a:pPr>
            <a:r>
              <a:rPr lang="en-US" sz="2400" dirty="0">
                <a:solidFill>
                  <a:srgbClr val="222222"/>
                </a:solidFill>
                <a:highlight>
                  <a:srgbClr val="FFFFFF"/>
                </a:highlight>
                <a:latin typeface="Roboto"/>
                <a:ea typeface="Roboto"/>
                <a:cs typeface="Roboto"/>
                <a:sym typeface="Roboto"/>
              </a:rPr>
              <a:t>- most popular style</a:t>
            </a:r>
          </a:p>
          <a:p>
            <a:pPr marL="76200" lvl="1" indent="369888">
              <a:lnSpc>
                <a:spcPct val="115000"/>
              </a:lnSpc>
              <a:buClr>
                <a:srgbClr val="222222"/>
              </a:buClr>
              <a:buSzPts val="2400"/>
            </a:pPr>
            <a:r>
              <a:rPr lang="en-US" sz="2400" dirty="0">
                <a:solidFill>
                  <a:srgbClr val="222222"/>
                </a:solidFill>
                <a:highlight>
                  <a:srgbClr val="FFFFFF"/>
                </a:highlight>
                <a:latin typeface="Roboto"/>
                <a:ea typeface="Roboto"/>
                <a:cs typeface="Roboto"/>
                <a:sym typeface="Roboto"/>
              </a:rPr>
              <a:t>- most popular item</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Quiz funnel</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Inspect survey table</a:t>
            </a:r>
            <a:endParaRPr sz="2400" b="1" dirty="0">
              <a:solidFill>
                <a:srgbClr val="295269"/>
              </a:solidFill>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4271584313"/>
              </p:ext>
            </p:extLst>
          </p:nvPr>
        </p:nvGraphicFramePr>
        <p:xfrm>
          <a:off x="69474" y="1817496"/>
          <a:ext cx="9005051" cy="3135085"/>
        </p:xfrm>
        <a:graphic>
          <a:graphicData uri="http://schemas.openxmlformats.org/drawingml/2006/table">
            <a:tbl>
              <a:tblPr>
                <a:noFill/>
                <a:tableStyleId>{8628B589-4659-4227-9C68-565DD4A46BFE}</a:tableStyleId>
              </a:tblPr>
              <a:tblGrid>
                <a:gridCol w="2635564">
                  <a:extLst>
                    <a:ext uri="{9D8B030D-6E8A-4147-A177-3AD203B41FA5}">
                      <a16:colId xmlns:a16="http://schemas.microsoft.com/office/drawing/2014/main" val="20000"/>
                    </a:ext>
                  </a:extLst>
                </a:gridCol>
                <a:gridCol w="3786554">
                  <a:extLst>
                    <a:ext uri="{9D8B030D-6E8A-4147-A177-3AD203B41FA5}">
                      <a16:colId xmlns:a16="http://schemas.microsoft.com/office/drawing/2014/main" val="20001"/>
                    </a:ext>
                  </a:extLst>
                </a:gridCol>
                <a:gridCol w="2582933">
                  <a:extLst>
                    <a:ext uri="{9D8B030D-6E8A-4147-A177-3AD203B41FA5}">
                      <a16:colId xmlns:a16="http://schemas.microsoft.com/office/drawing/2014/main" val="20002"/>
                    </a:ext>
                  </a:extLst>
                </a:gridCol>
              </a:tblGrid>
              <a:tr h="407950">
                <a:tc>
                  <a:txBody>
                    <a:bodyPr/>
                    <a:lstStyle/>
                    <a:p>
                      <a:pPr algn="ctr"/>
                      <a:r>
                        <a:rPr lang="en-AU" b="1" dirty="0">
                          <a:solidFill>
                            <a:schemeClr val="bg1"/>
                          </a:solidFill>
                          <a:effectLst/>
                        </a:rPr>
                        <a:t>question</a:t>
                      </a:r>
                    </a:p>
                  </a:txBody>
                  <a:tcPr anchor="ctr">
                    <a:solidFill>
                      <a:srgbClr val="204056">
                        <a:alpha val="82490"/>
                      </a:srgbClr>
                    </a:solidFill>
                  </a:tcPr>
                </a:tc>
                <a:tc>
                  <a:txBody>
                    <a:bodyPr/>
                    <a:lstStyle/>
                    <a:p>
                      <a:pPr algn="ctr"/>
                      <a:r>
                        <a:rPr lang="en-AU" b="1" dirty="0" err="1">
                          <a:solidFill>
                            <a:schemeClr val="bg1"/>
                          </a:solidFill>
                          <a:effectLst/>
                        </a:rPr>
                        <a:t>user_id</a:t>
                      </a:r>
                      <a:endParaRPr lang="en-AU" b="1" dirty="0">
                        <a:solidFill>
                          <a:schemeClr val="bg1"/>
                        </a:solidFill>
                        <a:effectLst/>
                      </a:endParaRPr>
                    </a:p>
                  </a:txBody>
                  <a:tcPr anchor="ctr">
                    <a:solidFill>
                      <a:srgbClr val="204056">
                        <a:alpha val="82490"/>
                      </a:srgbClr>
                    </a:solidFill>
                  </a:tcPr>
                </a:tc>
                <a:tc>
                  <a:txBody>
                    <a:bodyPr/>
                    <a:lstStyle/>
                    <a:p>
                      <a:pPr algn="ctr"/>
                      <a:r>
                        <a:rPr lang="en-AU" b="1" dirty="0">
                          <a:solidFill>
                            <a:schemeClr val="bg1"/>
                          </a:solidFill>
                          <a:effectLst/>
                        </a:rPr>
                        <a:t>response</a:t>
                      </a:r>
                    </a:p>
                  </a:txBody>
                  <a:tcPr anchor="ctr">
                    <a:solidFill>
                      <a:srgbClr val="204056">
                        <a:alpha val="82490"/>
                      </a:srgbClr>
                    </a:solidFill>
                  </a:tcPr>
                </a:tc>
                <a:extLst>
                  <a:ext uri="{0D108BD9-81ED-4DB2-BD59-A6C34878D82A}">
                    <a16:rowId xmlns:a16="http://schemas.microsoft.com/office/drawing/2014/main" val="10000"/>
                  </a:ext>
                </a:extLst>
              </a:tr>
              <a:tr h="407950">
                <a:tc>
                  <a:txBody>
                    <a:bodyPr/>
                    <a:lstStyle/>
                    <a:p>
                      <a:pPr algn="ctr"/>
                      <a:r>
                        <a:rPr lang="en-US" dirty="0">
                          <a:solidFill>
                            <a:schemeClr val="tx1"/>
                          </a:solidFill>
                          <a:effectLst/>
                        </a:rPr>
                        <a:t>1. What are you looking for?</a:t>
                      </a:r>
                    </a:p>
                  </a:txBody>
                  <a:tcPr anchor="ctr">
                    <a:noFill/>
                  </a:tcPr>
                </a:tc>
                <a:tc>
                  <a:txBody>
                    <a:bodyPr/>
                    <a:lstStyle/>
                    <a:p>
                      <a:pPr algn="ctr"/>
                      <a:r>
                        <a:rPr lang="en-AU">
                          <a:solidFill>
                            <a:schemeClr val="tx1"/>
                          </a:solidFill>
                          <a:effectLst/>
                        </a:rPr>
                        <a:t>005e7f99-d48c-4fce-b605-10506c85aaf7</a:t>
                      </a:r>
                    </a:p>
                  </a:txBody>
                  <a:tcPr anchor="ctr">
                    <a:noFill/>
                  </a:tcPr>
                </a:tc>
                <a:tc>
                  <a:txBody>
                    <a:bodyPr/>
                    <a:lstStyle/>
                    <a:p>
                      <a:pPr algn="ctr"/>
                      <a:r>
                        <a:rPr lang="en-AU" dirty="0">
                          <a:solidFill>
                            <a:schemeClr val="tx1"/>
                          </a:solidFill>
                          <a:effectLst/>
                        </a:rPr>
                        <a:t>Women's Styles</a:t>
                      </a:r>
                    </a:p>
                  </a:txBody>
                  <a:tcPr anchor="ctr">
                    <a:noFill/>
                  </a:tcPr>
                </a:tc>
                <a:extLst>
                  <a:ext uri="{0D108BD9-81ED-4DB2-BD59-A6C34878D82A}">
                    <a16:rowId xmlns:a16="http://schemas.microsoft.com/office/drawing/2014/main" val="4043488756"/>
                  </a:ext>
                </a:extLst>
              </a:tr>
              <a:tr h="407950">
                <a:tc>
                  <a:txBody>
                    <a:bodyPr/>
                    <a:lstStyle/>
                    <a:p>
                      <a:pPr algn="ctr"/>
                      <a:r>
                        <a:rPr lang="en-AU">
                          <a:solidFill>
                            <a:schemeClr val="tx1"/>
                          </a:solidFill>
                          <a:effectLst/>
                        </a:rPr>
                        <a:t>2. What's your fit?</a:t>
                      </a:r>
                    </a:p>
                  </a:txBody>
                  <a:tcPr anchor="ctr">
                    <a:noFill/>
                  </a:tcPr>
                </a:tc>
                <a:tc>
                  <a:txBody>
                    <a:bodyPr/>
                    <a:lstStyle/>
                    <a:p>
                      <a:pPr algn="ctr"/>
                      <a:r>
                        <a:rPr lang="en-AU">
                          <a:solidFill>
                            <a:schemeClr val="tx1"/>
                          </a:solidFill>
                          <a:effectLst/>
                        </a:rPr>
                        <a:t>005e7f99-d48c-4fce-b605-10506c85aaf7</a:t>
                      </a:r>
                    </a:p>
                  </a:txBody>
                  <a:tcPr anchor="ctr">
                    <a:noFill/>
                  </a:tcPr>
                </a:tc>
                <a:tc>
                  <a:txBody>
                    <a:bodyPr/>
                    <a:lstStyle/>
                    <a:p>
                      <a:pPr algn="ctr"/>
                      <a:r>
                        <a:rPr lang="en-AU" dirty="0">
                          <a:solidFill>
                            <a:schemeClr val="tx1"/>
                          </a:solidFill>
                          <a:effectLst/>
                        </a:rPr>
                        <a:t>Medium</a:t>
                      </a:r>
                    </a:p>
                  </a:txBody>
                  <a:tcPr anchor="ctr">
                    <a:noFill/>
                  </a:tcPr>
                </a:tc>
                <a:extLst>
                  <a:ext uri="{0D108BD9-81ED-4DB2-BD59-A6C34878D82A}">
                    <a16:rowId xmlns:a16="http://schemas.microsoft.com/office/drawing/2014/main" val="849317213"/>
                  </a:ext>
                </a:extLst>
              </a:tr>
              <a:tr h="407950">
                <a:tc>
                  <a:txBody>
                    <a:bodyPr/>
                    <a:lstStyle/>
                    <a:p>
                      <a:pPr algn="ctr"/>
                      <a:r>
                        <a:rPr lang="en-US">
                          <a:solidFill>
                            <a:schemeClr val="tx1"/>
                          </a:solidFill>
                          <a:effectLst/>
                        </a:rPr>
                        <a:t>3. Which shapes do you like?</a:t>
                      </a:r>
                    </a:p>
                  </a:txBody>
                  <a:tcPr anchor="ctr">
                    <a:noFill/>
                  </a:tcPr>
                </a:tc>
                <a:tc>
                  <a:txBody>
                    <a:bodyPr/>
                    <a:lstStyle/>
                    <a:p>
                      <a:pPr algn="ctr"/>
                      <a:r>
                        <a:rPr lang="en-AU">
                          <a:solidFill>
                            <a:schemeClr val="tx1"/>
                          </a:solidFill>
                          <a:effectLst/>
                        </a:rPr>
                        <a:t>00a556ed-f13e-4c67-8704-27e3573684cd</a:t>
                      </a:r>
                    </a:p>
                  </a:txBody>
                  <a:tcPr anchor="ctr">
                    <a:noFill/>
                  </a:tcPr>
                </a:tc>
                <a:tc>
                  <a:txBody>
                    <a:bodyPr/>
                    <a:lstStyle/>
                    <a:p>
                      <a:pPr algn="ctr"/>
                      <a:r>
                        <a:rPr lang="en-AU" dirty="0">
                          <a:solidFill>
                            <a:schemeClr val="tx1"/>
                          </a:solidFill>
                          <a:effectLst/>
                        </a:rPr>
                        <a:t>Round</a:t>
                      </a:r>
                    </a:p>
                  </a:txBody>
                  <a:tcPr anchor="ctr">
                    <a:noFill/>
                  </a:tcPr>
                </a:tc>
                <a:extLst>
                  <a:ext uri="{0D108BD9-81ED-4DB2-BD59-A6C34878D82A}">
                    <a16:rowId xmlns:a16="http://schemas.microsoft.com/office/drawing/2014/main" val="804084706"/>
                  </a:ext>
                </a:extLst>
              </a:tr>
              <a:tr h="328375">
                <a:tc>
                  <a:txBody>
                    <a:bodyPr/>
                    <a:lstStyle/>
                    <a:p>
                      <a:pPr algn="ctr"/>
                      <a:r>
                        <a:rPr lang="en-US">
                          <a:solidFill>
                            <a:schemeClr val="tx1"/>
                          </a:solidFill>
                          <a:effectLst/>
                        </a:rPr>
                        <a:t>4. Which colors do you like?</a:t>
                      </a:r>
                    </a:p>
                  </a:txBody>
                  <a:tcPr anchor="ctr"/>
                </a:tc>
                <a:tc>
                  <a:txBody>
                    <a:bodyPr/>
                    <a:lstStyle/>
                    <a:p>
                      <a:pPr algn="ctr"/>
                      <a:r>
                        <a:rPr lang="en-AU">
                          <a:solidFill>
                            <a:schemeClr val="tx1"/>
                          </a:solidFill>
                          <a:effectLst/>
                        </a:rPr>
                        <a:t>00a556ed-f13e-4c67-8704-27e3573684cd</a:t>
                      </a:r>
                    </a:p>
                  </a:txBody>
                  <a:tcPr anchor="ctr"/>
                </a:tc>
                <a:tc>
                  <a:txBody>
                    <a:bodyPr/>
                    <a:lstStyle/>
                    <a:p>
                      <a:pPr algn="ctr"/>
                      <a:r>
                        <a:rPr lang="en-AU">
                          <a:solidFill>
                            <a:schemeClr val="tx1"/>
                          </a:solidFill>
                          <a:effectLst/>
                        </a:rPr>
                        <a:t>Two-Tone</a:t>
                      </a:r>
                    </a:p>
                  </a:txBody>
                  <a:tcPr anchor="ctr"/>
                </a:tc>
                <a:extLst>
                  <a:ext uri="{0D108BD9-81ED-4DB2-BD59-A6C34878D82A}">
                    <a16:rowId xmlns:a16="http://schemas.microsoft.com/office/drawing/2014/main" val="10001"/>
                  </a:ext>
                </a:extLst>
              </a:tr>
              <a:tr h="328375">
                <a:tc>
                  <a:txBody>
                    <a:bodyPr/>
                    <a:lstStyle/>
                    <a:p>
                      <a:pPr algn="ctr"/>
                      <a:r>
                        <a:rPr lang="en-US">
                          <a:solidFill>
                            <a:schemeClr val="tx1"/>
                          </a:solidFill>
                          <a:effectLst/>
                        </a:rPr>
                        <a:t>1. What are you looking for?</a:t>
                      </a:r>
                    </a:p>
                  </a:txBody>
                  <a:tcPr anchor="ctr"/>
                </a:tc>
                <a:tc>
                  <a:txBody>
                    <a:bodyPr/>
                    <a:lstStyle/>
                    <a:p>
                      <a:pPr algn="ctr"/>
                      <a:r>
                        <a:rPr lang="en-AU">
                          <a:solidFill>
                            <a:schemeClr val="tx1"/>
                          </a:solidFill>
                          <a:effectLst/>
                        </a:rPr>
                        <a:t>00a556ed-f13e-4c67-8704-27e3573684cd</a:t>
                      </a:r>
                    </a:p>
                  </a:txBody>
                  <a:tcPr anchor="ctr"/>
                </a:tc>
                <a:tc>
                  <a:txBody>
                    <a:bodyPr/>
                    <a:lstStyle/>
                    <a:p>
                      <a:pPr algn="ctr"/>
                      <a:r>
                        <a:rPr lang="en-US">
                          <a:solidFill>
                            <a:schemeClr val="tx1"/>
                          </a:solidFill>
                          <a:effectLst/>
                        </a:rPr>
                        <a:t>I'm not sure. Let's skip it.</a:t>
                      </a:r>
                    </a:p>
                  </a:txBody>
                  <a:tcPr anchor="ctr"/>
                </a:tc>
                <a:extLst>
                  <a:ext uri="{0D108BD9-81ED-4DB2-BD59-A6C34878D82A}">
                    <a16:rowId xmlns:a16="http://schemas.microsoft.com/office/drawing/2014/main" val="10002"/>
                  </a:ext>
                </a:extLst>
              </a:tr>
              <a:tr h="328375">
                <a:tc>
                  <a:txBody>
                    <a:bodyPr/>
                    <a:lstStyle/>
                    <a:p>
                      <a:pPr algn="ctr"/>
                      <a:r>
                        <a:rPr lang="en-AU">
                          <a:solidFill>
                            <a:schemeClr val="tx1"/>
                          </a:solidFill>
                          <a:effectLst/>
                        </a:rPr>
                        <a:t>2. What's your fit?</a:t>
                      </a:r>
                    </a:p>
                  </a:txBody>
                  <a:tcPr anchor="ctr"/>
                </a:tc>
                <a:tc>
                  <a:txBody>
                    <a:bodyPr/>
                    <a:lstStyle/>
                    <a:p>
                      <a:pPr algn="ctr"/>
                      <a:r>
                        <a:rPr lang="en-AU">
                          <a:solidFill>
                            <a:schemeClr val="tx1"/>
                          </a:solidFill>
                          <a:effectLst/>
                        </a:rPr>
                        <a:t>00a556ed-f13e-4c67-8704-27e3573684cd</a:t>
                      </a:r>
                    </a:p>
                  </a:txBody>
                  <a:tcPr anchor="ctr"/>
                </a:tc>
                <a:tc>
                  <a:txBody>
                    <a:bodyPr/>
                    <a:lstStyle/>
                    <a:p>
                      <a:pPr algn="ctr"/>
                      <a:r>
                        <a:rPr lang="en-AU">
                          <a:solidFill>
                            <a:schemeClr val="tx1"/>
                          </a:solidFill>
                          <a:effectLst/>
                        </a:rPr>
                        <a:t>Narrow</a:t>
                      </a:r>
                    </a:p>
                  </a:txBody>
                  <a:tcPr anchor="ctr"/>
                </a:tc>
                <a:extLst>
                  <a:ext uri="{0D108BD9-81ED-4DB2-BD59-A6C34878D82A}">
                    <a16:rowId xmlns:a16="http://schemas.microsoft.com/office/drawing/2014/main" val="10003"/>
                  </a:ext>
                </a:extLst>
              </a:tr>
              <a:tr h="328375">
                <a:tc>
                  <a:txBody>
                    <a:bodyPr/>
                    <a:lstStyle/>
                    <a:p>
                      <a:pPr algn="ctr"/>
                      <a:r>
                        <a:rPr lang="en-US">
                          <a:solidFill>
                            <a:schemeClr val="tx1"/>
                          </a:solidFill>
                          <a:effectLst/>
                        </a:rPr>
                        <a:t>5. When was your last eye exam?</a:t>
                      </a:r>
                    </a:p>
                  </a:txBody>
                  <a:tcPr anchor="ctr"/>
                </a:tc>
                <a:tc>
                  <a:txBody>
                    <a:bodyPr/>
                    <a:lstStyle/>
                    <a:p>
                      <a:pPr algn="ctr"/>
                      <a:r>
                        <a:rPr lang="en-AU" dirty="0">
                          <a:solidFill>
                            <a:schemeClr val="tx1"/>
                          </a:solidFill>
                          <a:effectLst/>
                        </a:rPr>
                        <a:t>00a556ed-f13e-4c67-8704-27e3573684cd</a:t>
                      </a:r>
                    </a:p>
                  </a:txBody>
                  <a:tcPr anchor="ctr"/>
                </a:tc>
                <a:tc>
                  <a:txBody>
                    <a:bodyPr/>
                    <a:lstStyle/>
                    <a:p>
                      <a:pPr algn="ctr"/>
                      <a:r>
                        <a:rPr lang="en-AU" dirty="0">
                          <a:solidFill>
                            <a:schemeClr val="tx1"/>
                          </a:solidFill>
                          <a:effectLst/>
                        </a:rPr>
                        <a:t>&lt;1 Year</a:t>
                      </a:r>
                    </a:p>
                  </a:txBody>
                  <a:tcPr anchor="ctr"/>
                </a:tc>
                <a:extLst>
                  <a:ext uri="{0D108BD9-81ED-4DB2-BD59-A6C34878D82A}">
                    <a16:rowId xmlns:a16="http://schemas.microsoft.com/office/drawing/2014/main" val="10004"/>
                  </a:ext>
                </a:extLst>
              </a:tr>
            </a:tbl>
          </a:graphicData>
        </a:graphic>
      </p:graphicFrame>
      <p:sp>
        <p:nvSpPr>
          <p:cNvPr id="2" name="Shape 323">
            <a:extLst>
              <a:ext uri="{FF2B5EF4-FFF2-40B4-BE49-F238E27FC236}">
                <a16:creationId xmlns:a16="http://schemas.microsoft.com/office/drawing/2014/main" id="{323988BE-C67C-A589-31BB-01690C151344}"/>
              </a:ext>
            </a:extLst>
          </p:cNvPr>
          <p:cNvSpPr txBox="1"/>
          <p:nvPr/>
        </p:nvSpPr>
        <p:spPr>
          <a:xfrm>
            <a:off x="69473" y="1130225"/>
            <a:ext cx="9005051" cy="616171"/>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 Task 1 - Inspect survey table */</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SELECT * FROM survey LIMIT 10;</a:t>
            </a:r>
          </a:p>
          <a:p>
            <a:pPr marL="0" lvl="0" indent="0" rtl="0">
              <a:spcBef>
                <a:spcPts val="0"/>
              </a:spcBef>
              <a:spcAft>
                <a:spcPts val="0"/>
              </a:spcAft>
              <a:buNone/>
            </a:pPr>
            <a:endParaRPr sz="900" dirty="0">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1.2 Number of answers for each question</a:t>
            </a:r>
            <a:endParaRPr sz="2400" b="1" dirty="0">
              <a:solidFill>
                <a:srgbClr val="295269"/>
              </a:solidFill>
              <a:latin typeface="Roboto"/>
              <a:ea typeface="Roboto"/>
              <a:cs typeface="Roboto"/>
              <a:sym typeface="Roboto"/>
            </a:endParaRPr>
          </a:p>
        </p:txBody>
      </p:sp>
      <p:sp>
        <p:nvSpPr>
          <p:cNvPr id="323" name="Shape 323"/>
          <p:cNvSpPr txBox="1"/>
          <p:nvPr/>
        </p:nvSpPr>
        <p:spPr>
          <a:xfrm>
            <a:off x="177975" y="1214963"/>
            <a:ext cx="3526517" cy="1832999"/>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Task 2 - What is the number of responses for each question? */</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SELECT question,</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COUNT(DISTINCT </a:t>
            </a:r>
            <a:r>
              <a:rPr lang="en-US" sz="1200" dirty="0" err="1">
                <a:latin typeface="Courier New"/>
                <a:ea typeface="Courier New"/>
                <a:cs typeface="Courier New"/>
                <a:sym typeface="Courier New"/>
              </a:rPr>
              <a:t>user_id</a:t>
            </a:r>
            <a:r>
              <a:rPr lang="en-US" sz="1200" dirty="0">
                <a:latin typeface="Courier New"/>
                <a:ea typeface="Courier New"/>
                <a:cs typeface="Courier New"/>
                <a:sym typeface="Courier New"/>
              </a:rPr>
              <a:t>)</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FROM survey</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GROUP BY question</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ORDER BY question;</a:t>
            </a:r>
          </a:p>
          <a:p>
            <a:pPr marL="0" lvl="0" indent="0" rtl="0">
              <a:spcBef>
                <a:spcPts val="0"/>
              </a:spcBef>
              <a:spcAft>
                <a:spcPts val="0"/>
              </a:spcAft>
              <a:buNone/>
            </a:pPr>
            <a:endParaRPr sz="900" dirty="0">
              <a:latin typeface="Courier New"/>
              <a:ea typeface="Courier New"/>
              <a:cs typeface="Courier New"/>
              <a:sym typeface="Courier New"/>
            </a:endParaRPr>
          </a:p>
        </p:txBody>
      </p:sp>
      <p:sp>
        <p:nvSpPr>
          <p:cNvPr id="324" name="Shape 324"/>
          <p:cNvSpPr txBox="1"/>
          <p:nvPr/>
        </p:nvSpPr>
        <p:spPr>
          <a:xfrm>
            <a:off x="3883133" y="1219666"/>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a:spcBef>
                <a:spcPts val="0"/>
              </a:spcBef>
              <a:spcAft>
                <a:spcPts val="0"/>
              </a:spcAft>
            </a:pPr>
            <a:r>
              <a:rPr lang="en-AU" dirty="0">
                <a:solidFill>
                  <a:schemeClr val="tx1"/>
                </a:solidFill>
                <a:effectLst/>
                <a:latin typeface="Monaco"/>
              </a:rPr>
              <a:t>Task 3 – </a:t>
            </a:r>
          </a:p>
          <a:p>
            <a:pPr marL="285750" marR="0" indent="-285750">
              <a:spcBef>
                <a:spcPts val="0"/>
              </a:spcBef>
              <a:spcAft>
                <a:spcPts val="0"/>
              </a:spcAft>
              <a:buFont typeface="Arial" panose="020B0604020202020204" pitchFamily="34" charset="0"/>
              <a:buChar char="•"/>
            </a:pPr>
            <a:r>
              <a:rPr lang="en-US" dirty="0">
                <a:solidFill>
                  <a:schemeClr val="tx1"/>
                </a:solidFill>
                <a:effectLst/>
                <a:latin typeface="Calibri" panose="020F0502020204030204" pitchFamily="34" charset="0"/>
              </a:rPr>
              <a:t>Which question(s) of the quiz have a lower completion rates?</a:t>
            </a:r>
            <a:endParaRPr lang="en-AU" dirty="0">
              <a:solidFill>
                <a:schemeClr val="tx1"/>
              </a:solidFill>
              <a:effectLst/>
              <a:latin typeface="Calibri" panose="020F0502020204030204" pitchFamily="34" charset="0"/>
            </a:endParaRPr>
          </a:p>
          <a:p>
            <a:pPr marL="0" marR="0">
              <a:spcBef>
                <a:spcPts val="0"/>
              </a:spcBef>
              <a:spcAft>
                <a:spcPts val="0"/>
              </a:spcAft>
            </a:pPr>
            <a:r>
              <a:rPr lang="en-US" dirty="0">
                <a:solidFill>
                  <a:schemeClr val="tx1"/>
                </a:solidFill>
                <a:effectLst/>
                <a:latin typeface="Calibri" panose="020F0502020204030204" pitchFamily="34" charset="0"/>
              </a:rPr>
              <a:t>Question 5 (</a:t>
            </a:r>
            <a:r>
              <a:rPr lang="en-AU" dirty="0">
                <a:solidFill>
                  <a:schemeClr val="tx1"/>
                </a:solidFill>
                <a:effectLst/>
                <a:latin typeface="Calibri" panose="020F0502020204030204" pitchFamily="34" charset="0"/>
              </a:rPr>
              <a:t>When was your last eye exam?</a:t>
            </a:r>
            <a:r>
              <a:rPr lang="en-US" dirty="0">
                <a:solidFill>
                  <a:schemeClr val="tx1"/>
                </a:solidFill>
                <a:effectLst/>
                <a:latin typeface="Calibri" panose="020F0502020204030204" pitchFamily="34" charset="0"/>
              </a:rPr>
              <a:t>) has the lowest completion rate (75%)</a:t>
            </a:r>
            <a:endParaRPr lang="en-AU" dirty="0">
              <a:solidFill>
                <a:schemeClr val="tx1"/>
              </a:solidFill>
              <a:effectLst/>
              <a:latin typeface="Calibri" panose="020F0502020204030204" pitchFamily="34" charset="0"/>
            </a:endParaRPr>
          </a:p>
          <a:p>
            <a:pPr marL="285750" marR="0" indent="-285750">
              <a:spcBef>
                <a:spcPts val="0"/>
              </a:spcBef>
              <a:spcAft>
                <a:spcPts val="0"/>
              </a:spcAft>
              <a:buFont typeface="Arial" panose="020B0604020202020204" pitchFamily="34" charset="0"/>
              <a:buChar char="•"/>
            </a:pPr>
            <a:r>
              <a:rPr lang="en-US" dirty="0">
                <a:solidFill>
                  <a:schemeClr val="tx1"/>
                </a:solidFill>
                <a:effectLst/>
                <a:latin typeface="Calibri" panose="020F0502020204030204" pitchFamily="34" charset="0"/>
              </a:rPr>
              <a:t>What do you think is the reason?</a:t>
            </a:r>
          </a:p>
          <a:p>
            <a:pPr marL="0" marR="0">
              <a:spcBef>
                <a:spcPts val="0"/>
              </a:spcBef>
              <a:spcAft>
                <a:spcPts val="0"/>
              </a:spcAft>
            </a:pPr>
            <a:r>
              <a:rPr lang="en-US" dirty="0">
                <a:solidFill>
                  <a:schemeClr val="tx1"/>
                </a:solidFill>
                <a:effectLst/>
                <a:latin typeface="Calibri" panose="020F0502020204030204" pitchFamily="34" charset="0"/>
              </a:rPr>
              <a:t>Potential customers might feel this is too private and don't want this to affect the outcome of the survey</a:t>
            </a:r>
          </a:p>
          <a:p>
            <a:pPr marL="0" lvl="0" indent="0" rtl="0">
              <a:lnSpc>
                <a:spcPct val="115000"/>
              </a:lnSpc>
              <a:spcBef>
                <a:spcPts val="0"/>
              </a:spcBef>
              <a:spcAft>
                <a:spcPts val="0"/>
              </a:spcAft>
              <a:buClr>
                <a:schemeClr val="dk1"/>
              </a:buClr>
              <a:buSzPts val="1100"/>
              <a:buFont typeface="Arial"/>
              <a:buNone/>
            </a:pPr>
            <a:endParaRPr dirty="0">
              <a:solidFill>
                <a:schemeClr val="tx1"/>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395367127"/>
              </p:ext>
            </p:extLst>
          </p:nvPr>
        </p:nvGraphicFramePr>
        <p:xfrm>
          <a:off x="177975" y="3189000"/>
          <a:ext cx="7172394" cy="1758700"/>
        </p:xfrm>
        <a:graphic>
          <a:graphicData uri="http://schemas.openxmlformats.org/drawingml/2006/table">
            <a:tbl>
              <a:tblPr>
                <a:noFill/>
                <a:tableStyleId>{8628B589-4659-4227-9C68-565DD4A46BFE}</a:tableStyleId>
              </a:tblPr>
              <a:tblGrid>
                <a:gridCol w="2798589">
                  <a:extLst>
                    <a:ext uri="{9D8B030D-6E8A-4147-A177-3AD203B41FA5}">
                      <a16:colId xmlns:a16="http://schemas.microsoft.com/office/drawing/2014/main" val="20000"/>
                    </a:ext>
                  </a:extLst>
                </a:gridCol>
                <a:gridCol w="2533282">
                  <a:extLst>
                    <a:ext uri="{9D8B030D-6E8A-4147-A177-3AD203B41FA5}">
                      <a16:colId xmlns:a16="http://schemas.microsoft.com/office/drawing/2014/main" val="20001"/>
                    </a:ext>
                  </a:extLst>
                </a:gridCol>
                <a:gridCol w="1840523">
                  <a:extLst>
                    <a:ext uri="{9D8B030D-6E8A-4147-A177-3AD203B41FA5}">
                      <a16:colId xmlns:a16="http://schemas.microsoft.com/office/drawing/2014/main" val="20002"/>
                    </a:ext>
                  </a:extLst>
                </a:gridCol>
              </a:tblGrid>
              <a:tr h="416800">
                <a:tc>
                  <a:txBody>
                    <a:bodyPr/>
                    <a:lstStyle/>
                    <a:p>
                      <a:pPr algn="ctr" fontAlgn="ctr"/>
                      <a:r>
                        <a:rPr lang="en-AU" sz="1400" b="1" i="0" u="none" strike="noStrike">
                          <a:solidFill>
                            <a:schemeClr val="bg1"/>
                          </a:solidFill>
                          <a:effectLst/>
                          <a:latin typeface="Abadi" panose="020B0604020104020204" pitchFamily="34" charset="0"/>
                        </a:rPr>
                        <a:t>question</a:t>
                      </a:r>
                    </a:p>
                  </a:txBody>
                  <a:tcPr marL="9525" marR="9525" marT="9525" marB="0" anchor="ctr">
                    <a:solidFill>
                      <a:srgbClr val="204056">
                        <a:alpha val="82490"/>
                      </a:srgbClr>
                    </a:solidFill>
                  </a:tcPr>
                </a:tc>
                <a:tc>
                  <a:txBody>
                    <a:bodyPr/>
                    <a:lstStyle/>
                    <a:p>
                      <a:pPr algn="ctr" fontAlgn="ctr"/>
                      <a:r>
                        <a:rPr lang="en-AU" sz="1400" b="1" i="0" u="none" strike="noStrike">
                          <a:solidFill>
                            <a:schemeClr val="bg1"/>
                          </a:solidFill>
                          <a:effectLst/>
                          <a:latin typeface="Abadi" panose="020B0604020104020204" pitchFamily="34" charset="0"/>
                        </a:rPr>
                        <a:t>COUNT(DISTINCT user_id)</a:t>
                      </a:r>
                    </a:p>
                  </a:txBody>
                  <a:tcPr marL="9525" marR="9525" marT="9525" marB="0" anchor="ctr">
                    <a:solidFill>
                      <a:srgbClr val="204056">
                        <a:alpha val="82490"/>
                      </a:srgbClr>
                    </a:solidFill>
                  </a:tcPr>
                </a:tc>
                <a:tc>
                  <a:txBody>
                    <a:bodyPr/>
                    <a:lstStyle/>
                    <a:p>
                      <a:pPr algn="ctr" fontAlgn="b"/>
                      <a:r>
                        <a:rPr lang="en-AU" sz="1400" b="1" i="0" u="none" strike="noStrike" dirty="0">
                          <a:solidFill>
                            <a:schemeClr val="bg1"/>
                          </a:solidFill>
                          <a:effectLst/>
                          <a:latin typeface="Abadi" panose="020B0604020104020204" pitchFamily="34" charset="0"/>
                        </a:rPr>
                        <a:t>Percentage (%)</a:t>
                      </a:r>
                    </a:p>
                  </a:txBody>
                  <a:tcPr marL="9525" marR="9525" marT="9525" marB="0" anchor="ctr">
                    <a:solidFill>
                      <a:srgbClr val="204056">
                        <a:alpha val="82490"/>
                      </a:srgbClr>
                    </a:solidFill>
                  </a:tcPr>
                </a:tc>
                <a:extLst>
                  <a:ext uri="{0D108BD9-81ED-4DB2-BD59-A6C34878D82A}">
                    <a16:rowId xmlns:a16="http://schemas.microsoft.com/office/drawing/2014/main" val="10000"/>
                  </a:ext>
                </a:extLst>
              </a:tr>
              <a:tr h="335475">
                <a:tc>
                  <a:txBody>
                    <a:bodyPr/>
                    <a:lstStyle/>
                    <a:p>
                      <a:pPr algn="ctr" fontAlgn="ctr"/>
                      <a:r>
                        <a:rPr lang="en-US" sz="1400" b="0" i="0" u="none" strike="noStrike">
                          <a:solidFill>
                            <a:srgbClr val="000000"/>
                          </a:solidFill>
                          <a:effectLst/>
                          <a:latin typeface="Abadi" panose="020B0604020104020204" pitchFamily="34" charset="0"/>
                        </a:rPr>
                        <a:t>1. What are you looking for?</a:t>
                      </a:r>
                    </a:p>
                  </a:txBody>
                  <a:tcPr marL="9525" marR="9525" marT="9525" marB="0" anchor="ctr"/>
                </a:tc>
                <a:tc>
                  <a:txBody>
                    <a:bodyPr/>
                    <a:lstStyle/>
                    <a:p>
                      <a:pPr algn="ctr" fontAlgn="ctr"/>
                      <a:r>
                        <a:rPr lang="en-AU" sz="1400" b="0" i="0" u="none" strike="noStrike">
                          <a:solidFill>
                            <a:srgbClr val="000000"/>
                          </a:solidFill>
                          <a:effectLst/>
                          <a:latin typeface="Abadi" panose="020B0604020104020204" pitchFamily="34" charset="0"/>
                        </a:rPr>
                        <a:t>500</a:t>
                      </a:r>
                    </a:p>
                  </a:txBody>
                  <a:tcPr marL="9525" marR="9525" marT="9525" marB="0" anchor="ctr"/>
                </a:tc>
                <a:tc>
                  <a:txBody>
                    <a:bodyPr/>
                    <a:lstStyle/>
                    <a:p>
                      <a:pPr algn="ctr" fontAlgn="b"/>
                      <a:r>
                        <a:rPr lang="en-AU" sz="1400" b="0" i="0" u="none" strike="noStrike">
                          <a:solidFill>
                            <a:srgbClr val="000000"/>
                          </a:solidFill>
                          <a:effectLst/>
                          <a:latin typeface="Abadi" panose="020B0604020104020204" pitchFamily="34" charset="0"/>
                        </a:rPr>
                        <a:t>100.0</a:t>
                      </a:r>
                    </a:p>
                  </a:txBody>
                  <a:tcPr marL="9525" marR="9525" marT="9525" marB="0" anchor="b"/>
                </a:tc>
                <a:extLst>
                  <a:ext uri="{0D108BD9-81ED-4DB2-BD59-A6C34878D82A}">
                    <a16:rowId xmlns:a16="http://schemas.microsoft.com/office/drawing/2014/main" val="10001"/>
                  </a:ext>
                </a:extLst>
              </a:tr>
              <a:tr h="335475">
                <a:tc>
                  <a:txBody>
                    <a:bodyPr/>
                    <a:lstStyle/>
                    <a:p>
                      <a:pPr algn="ctr" fontAlgn="ctr"/>
                      <a:r>
                        <a:rPr lang="en-AU" sz="1400" b="0" i="0" u="none" strike="noStrike">
                          <a:solidFill>
                            <a:srgbClr val="000000"/>
                          </a:solidFill>
                          <a:effectLst/>
                          <a:latin typeface="Abadi" panose="020B0604020104020204" pitchFamily="34" charset="0"/>
                        </a:rPr>
                        <a:t>2. What's your fit?</a:t>
                      </a:r>
                    </a:p>
                  </a:txBody>
                  <a:tcPr marL="9525" marR="9525" marT="9525" marB="0" anchor="ctr"/>
                </a:tc>
                <a:tc>
                  <a:txBody>
                    <a:bodyPr/>
                    <a:lstStyle/>
                    <a:p>
                      <a:pPr algn="ctr" fontAlgn="ctr"/>
                      <a:r>
                        <a:rPr lang="en-AU" sz="1400" b="0" i="0" u="none" strike="noStrike">
                          <a:solidFill>
                            <a:srgbClr val="000000"/>
                          </a:solidFill>
                          <a:effectLst/>
                          <a:latin typeface="Abadi" panose="020B0604020104020204" pitchFamily="34" charset="0"/>
                        </a:rPr>
                        <a:t>475</a:t>
                      </a:r>
                    </a:p>
                  </a:txBody>
                  <a:tcPr marL="9525" marR="9525" marT="9525" marB="0" anchor="ctr"/>
                </a:tc>
                <a:tc>
                  <a:txBody>
                    <a:bodyPr/>
                    <a:lstStyle/>
                    <a:p>
                      <a:pPr algn="ctr" fontAlgn="b"/>
                      <a:r>
                        <a:rPr lang="en-AU" sz="1400" b="0" i="0" u="none" strike="noStrike">
                          <a:solidFill>
                            <a:srgbClr val="000000"/>
                          </a:solidFill>
                          <a:effectLst/>
                          <a:latin typeface="Abadi" panose="020B0604020104020204" pitchFamily="34" charset="0"/>
                        </a:rPr>
                        <a:t>95.0</a:t>
                      </a:r>
                    </a:p>
                  </a:txBody>
                  <a:tcPr marL="9525" marR="9525" marT="9525" marB="0" anchor="b"/>
                </a:tc>
                <a:extLst>
                  <a:ext uri="{0D108BD9-81ED-4DB2-BD59-A6C34878D82A}">
                    <a16:rowId xmlns:a16="http://schemas.microsoft.com/office/drawing/2014/main" val="10002"/>
                  </a:ext>
                </a:extLst>
              </a:tr>
              <a:tr h="335475">
                <a:tc>
                  <a:txBody>
                    <a:bodyPr/>
                    <a:lstStyle/>
                    <a:p>
                      <a:pPr algn="ctr" fontAlgn="ctr"/>
                      <a:r>
                        <a:rPr lang="en-US" sz="1400" b="0" i="0" u="none" strike="noStrike">
                          <a:solidFill>
                            <a:srgbClr val="000000"/>
                          </a:solidFill>
                          <a:effectLst/>
                          <a:latin typeface="Abadi" panose="020B0604020104020204" pitchFamily="34" charset="0"/>
                        </a:rPr>
                        <a:t>3. Which shapes do you like?</a:t>
                      </a:r>
                    </a:p>
                  </a:txBody>
                  <a:tcPr marL="9525" marR="9525" marT="9525" marB="0" anchor="ctr"/>
                </a:tc>
                <a:tc>
                  <a:txBody>
                    <a:bodyPr/>
                    <a:lstStyle/>
                    <a:p>
                      <a:pPr algn="ctr" fontAlgn="ctr"/>
                      <a:r>
                        <a:rPr lang="en-AU" sz="1400" b="0" i="0" u="none" strike="noStrike">
                          <a:solidFill>
                            <a:srgbClr val="000000"/>
                          </a:solidFill>
                          <a:effectLst/>
                          <a:latin typeface="Abadi" panose="020B0604020104020204" pitchFamily="34" charset="0"/>
                        </a:rPr>
                        <a:t>380</a:t>
                      </a:r>
                    </a:p>
                  </a:txBody>
                  <a:tcPr marL="9525" marR="9525" marT="9525" marB="0" anchor="ctr"/>
                </a:tc>
                <a:tc>
                  <a:txBody>
                    <a:bodyPr/>
                    <a:lstStyle/>
                    <a:p>
                      <a:pPr algn="ctr" fontAlgn="b"/>
                      <a:r>
                        <a:rPr lang="en-AU" sz="1400" b="0" i="0" u="none" strike="noStrike">
                          <a:solidFill>
                            <a:srgbClr val="000000"/>
                          </a:solidFill>
                          <a:effectLst/>
                          <a:latin typeface="Abadi" panose="020B0604020104020204" pitchFamily="34" charset="0"/>
                        </a:rPr>
                        <a:t>80.0</a:t>
                      </a:r>
                    </a:p>
                  </a:txBody>
                  <a:tcPr marL="9525" marR="9525" marT="9525" marB="0" anchor="b"/>
                </a:tc>
                <a:extLst>
                  <a:ext uri="{0D108BD9-81ED-4DB2-BD59-A6C34878D82A}">
                    <a16:rowId xmlns:a16="http://schemas.microsoft.com/office/drawing/2014/main" val="10003"/>
                  </a:ext>
                </a:extLst>
              </a:tr>
              <a:tr h="335475">
                <a:tc>
                  <a:txBody>
                    <a:bodyPr/>
                    <a:lstStyle/>
                    <a:p>
                      <a:pPr algn="ctr" fontAlgn="ctr"/>
                      <a:r>
                        <a:rPr lang="en-US" sz="1400" b="0" i="0" u="none" strike="noStrike">
                          <a:solidFill>
                            <a:srgbClr val="000000"/>
                          </a:solidFill>
                          <a:effectLst/>
                          <a:latin typeface="Abadi" panose="020B0604020104020204" pitchFamily="34" charset="0"/>
                        </a:rPr>
                        <a:t>4. Which colors do you like?</a:t>
                      </a:r>
                    </a:p>
                  </a:txBody>
                  <a:tcPr marL="9525" marR="9525" marT="9525" marB="0" anchor="ctr"/>
                </a:tc>
                <a:tc>
                  <a:txBody>
                    <a:bodyPr/>
                    <a:lstStyle/>
                    <a:p>
                      <a:pPr algn="ctr" fontAlgn="ctr"/>
                      <a:r>
                        <a:rPr lang="en-AU" sz="1400" b="0" i="0" u="none" strike="noStrike">
                          <a:solidFill>
                            <a:srgbClr val="000000"/>
                          </a:solidFill>
                          <a:effectLst/>
                          <a:latin typeface="Abadi" panose="020B0604020104020204" pitchFamily="34" charset="0"/>
                        </a:rPr>
                        <a:t>361</a:t>
                      </a:r>
                    </a:p>
                  </a:txBody>
                  <a:tcPr marL="9525" marR="9525" marT="9525" marB="0" anchor="ctr"/>
                </a:tc>
                <a:tc>
                  <a:txBody>
                    <a:bodyPr/>
                    <a:lstStyle/>
                    <a:p>
                      <a:pPr algn="ctr" fontAlgn="b"/>
                      <a:r>
                        <a:rPr lang="en-AU" sz="1400" b="0" i="0" u="none" strike="noStrike" dirty="0">
                          <a:solidFill>
                            <a:srgbClr val="000000"/>
                          </a:solidFill>
                          <a:effectLst/>
                          <a:latin typeface="Abadi" panose="020B0604020104020204" pitchFamily="34" charset="0"/>
                        </a:rPr>
                        <a:t>95.0</a:t>
                      </a:r>
                    </a:p>
                  </a:txBody>
                  <a:tcPr marL="9525" marR="9525" marT="9525" marB="0" anchor="b"/>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2. </a:t>
            </a:r>
            <a:r>
              <a:rPr lang="en-AU" sz="4800" dirty="0">
                <a:solidFill>
                  <a:schemeClr val="lt1"/>
                </a:solidFill>
                <a:latin typeface="Roboto Black"/>
                <a:ea typeface="Roboto Black"/>
                <a:cs typeface="Roboto Black"/>
                <a:sym typeface="Roboto Black"/>
              </a:rPr>
              <a:t>Home Try-On </a:t>
            </a:r>
            <a:r>
              <a:rPr lang="en" sz="4800" dirty="0">
                <a:solidFill>
                  <a:schemeClr val="lt1"/>
                </a:solidFill>
                <a:latin typeface="Roboto Black"/>
                <a:ea typeface="Roboto Black"/>
                <a:cs typeface="Roboto Black"/>
                <a:sym typeface="Roboto Black"/>
              </a:rPr>
              <a:t>funnel</a:t>
            </a:r>
            <a:endParaRPr dirty="0"/>
          </a:p>
        </p:txBody>
      </p:sp>
    </p:spTree>
    <p:extLst>
      <p:ext uri="{BB962C8B-B14F-4D97-AF65-F5344CB8AC3E}">
        <p14:creationId xmlns:p14="http://schemas.microsoft.com/office/powerpoint/2010/main" val="3403908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2.1 Inspect tables</a:t>
            </a:r>
            <a:endParaRPr sz="2400" b="1" dirty="0">
              <a:solidFill>
                <a:srgbClr val="295269"/>
              </a:solidFill>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926656544"/>
              </p:ext>
            </p:extLst>
          </p:nvPr>
        </p:nvGraphicFramePr>
        <p:xfrm>
          <a:off x="69474" y="1817496"/>
          <a:ext cx="9005051" cy="2998750"/>
        </p:xfrm>
        <a:graphic>
          <a:graphicData uri="http://schemas.openxmlformats.org/drawingml/2006/table">
            <a:tbl>
              <a:tblPr>
                <a:noFill/>
                <a:tableStyleId>{8628B589-4659-4227-9C68-565DD4A46BFE}</a:tableStyleId>
              </a:tblPr>
              <a:tblGrid>
                <a:gridCol w="3377111">
                  <a:extLst>
                    <a:ext uri="{9D8B030D-6E8A-4147-A177-3AD203B41FA5}">
                      <a16:colId xmlns:a16="http://schemas.microsoft.com/office/drawing/2014/main" val="20000"/>
                    </a:ext>
                  </a:extLst>
                </a:gridCol>
                <a:gridCol w="1559169">
                  <a:extLst>
                    <a:ext uri="{9D8B030D-6E8A-4147-A177-3AD203B41FA5}">
                      <a16:colId xmlns:a16="http://schemas.microsoft.com/office/drawing/2014/main" val="374918825"/>
                    </a:ext>
                  </a:extLst>
                </a:gridCol>
                <a:gridCol w="1066800">
                  <a:extLst>
                    <a:ext uri="{9D8B030D-6E8A-4147-A177-3AD203B41FA5}">
                      <a16:colId xmlns:a16="http://schemas.microsoft.com/office/drawing/2014/main" val="3373564478"/>
                    </a:ext>
                  </a:extLst>
                </a:gridCol>
                <a:gridCol w="1758461">
                  <a:extLst>
                    <a:ext uri="{9D8B030D-6E8A-4147-A177-3AD203B41FA5}">
                      <a16:colId xmlns:a16="http://schemas.microsoft.com/office/drawing/2014/main" val="20001"/>
                    </a:ext>
                  </a:extLst>
                </a:gridCol>
                <a:gridCol w="1243510">
                  <a:extLst>
                    <a:ext uri="{9D8B030D-6E8A-4147-A177-3AD203B41FA5}">
                      <a16:colId xmlns:a16="http://schemas.microsoft.com/office/drawing/2014/main" val="20002"/>
                    </a:ext>
                  </a:extLst>
                </a:gridCol>
              </a:tblGrid>
              <a:tr h="407950">
                <a:tc>
                  <a:txBody>
                    <a:bodyPr/>
                    <a:lstStyle/>
                    <a:p>
                      <a:pPr algn="ctr"/>
                      <a:r>
                        <a:rPr lang="en-AU" b="1" dirty="0" err="1">
                          <a:solidFill>
                            <a:schemeClr val="bg1"/>
                          </a:solidFill>
                          <a:effectLst/>
                        </a:rPr>
                        <a:t>user_id</a:t>
                      </a:r>
                      <a:endParaRPr lang="en-AU" b="1" dirty="0">
                        <a:solidFill>
                          <a:schemeClr val="bg1"/>
                        </a:solidFill>
                        <a:effectLst/>
                      </a:endParaRPr>
                    </a:p>
                  </a:txBody>
                  <a:tcPr anchor="ctr">
                    <a:solidFill>
                      <a:srgbClr val="204056">
                        <a:alpha val="82490"/>
                      </a:srgbClr>
                    </a:solidFill>
                  </a:tcPr>
                </a:tc>
                <a:tc>
                  <a:txBody>
                    <a:bodyPr/>
                    <a:lstStyle/>
                    <a:p>
                      <a:pPr algn="ctr"/>
                      <a:r>
                        <a:rPr lang="en-AU" b="1" dirty="0">
                          <a:solidFill>
                            <a:schemeClr val="bg1"/>
                          </a:solidFill>
                          <a:effectLst/>
                        </a:rPr>
                        <a:t>style</a:t>
                      </a:r>
                    </a:p>
                  </a:txBody>
                  <a:tcPr anchor="ctr">
                    <a:solidFill>
                      <a:srgbClr val="204056">
                        <a:alpha val="82490"/>
                      </a:srgbClr>
                    </a:solidFill>
                  </a:tcPr>
                </a:tc>
                <a:tc>
                  <a:txBody>
                    <a:bodyPr/>
                    <a:lstStyle/>
                    <a:p>
                      <a:pPr algn="ctr"/>
                      <a:r>
                        <a:rPr lang="en-AU" b="1" dirty="0">
                          <a:solidFill>
                            <a:schemeClr val="bg1"/>
                          </a:solidFill>
                          <a:effectLst/>
                        </a:rPr>
                        <a:t>fit</a:t>
                      </a:r>
                    </a:p>
                  </a:txBody>
                  <a:tcPr anchor="ctr">
                    <a:solidFill>
                      <a:srgbClr val="204056">
                        <a:alpha val="82490"/>
                      </a:srgbClr>
                    </a:solidFill>
                  </a:tcPr>
                </a:tc>
                <a:tc>
                  <a:txBody>
                    <a:bodyPr/>
                    <a:lstStyle/>
                    <a:p>
                      <a:pPr algn="ctr"/>
                      <a:r>
                        <a:rPr lang="en-AU" b="1" dirty="0">
                          <a:solidFill>
                            <a:schemeClr val="bg1"/>
                          </a:solidFill>
                          <a:effectLst/>
                        </a:rPr>
                        <a:t>shape</a:t>
                      </a:r>
                    </a:p>
                  </a:txBody>
                  <a:tcPr anchor="ctr">
                    <a:solidFill>
                      <a:srgbClr val="204056">
                        <a:alpha val="82490"/>
                      </a:srgbClr>
                    </a:solidFill>
                  </a:tcPr>
                </a:tc>
                <a:tc>
                  <a:txBody>
                    <a:bodyPr/>
                    <a:lstStyle/>
                    <a:p>
                      <a:pPr algn="ctr"/>
                      <a:r>
                        <a:rPr lang="en-AU" b="1" dirty="0" err="1">
                          <a:solidFill>
                            <a:schemeClr val="bg1"/>
                          </a:solidFill>
                          <a:effectLst/>
                        </a:rPr>
                        <a:t>color</a:t>
                      </a:r>
                      <a:endParaRPr lang="en-AU" b="1" dirty="0">
                        <a:solidFill>
                          <a:schemeClr val="bg1"/>
                        </a:solidFill>
                        <a:effectLst/>
                      </a:endParaRPr>
                    </a:p>
                  </a:txBody>
                  <a:tcPr anchor="ctr">
                    <a:solidFill>
                      <a:srgbClr val="204056">
                        <a:alpha val="82490"/>
                      </a:srgbClr>
                    </a:solidFill>
                  </a:tcPr>
                </a:tc>
                <a:extLst>
                  <a:ext uri="{0D108BD9-81ED-4DB2-BD59-A6C34878D82A}">
                    <a16:rowId xmlns:a16="http://schemas.microsoft.com/office/drawing/2014/main" val="10000"/>
                  </a:ext>
                </a:extLst>
              </a:tr>
              <a:tr h="407950">
                <a:tc>
                  <a:txBody>
                    <a:bodyPr/>
                    <a:lstStyle/>
                    <a:p>
                      <a:pPr algn="ctr"/>
                      <a:r>
                        <a:rPr lang="en-AU">
                          <a:solidFill>
                            <a:srgbClr val="646466"/>
                          </a:solidFill>
                          <a:effectLst/>
                        </a:rPr>
                        <a:t>4e8118dc-bb3d-49bf-85fc-cca8d83232ac</a:t>
                      </a:r>
                    </a:p>
                  </a:txBody>
                  <a:tcPr anchor="ctr">
                    <a:noFill/>
                  </a:tcPr>
                </a:tc>
                <a:tc>
                  <a:txBody>
                    <a:bodyPr/>
                    <a:lstStyle/>
                    <a:p>
                      <a:pPr algn="ctr"/>
                      <a:r>
                        <a:rPr lang="en-AU">
                          <a:solidFill>
                            <a:srgbClr val="646466"/>
                          </a:solidFill>
                          <a:effectLst/>
                        </a:rPr>
                        <a:t>Women's Styles</a:t>
                      </a:r>
                    </a:p>
                  </a:txBody>
                  <a:tcPr anchor="ctr">
                    <a:noFill/>
                  </a:tcPr>
                </a:tc>
                <a:tc>
                  <a:txBody>
                    <a:bodyPr/>
                    <a:lstStyle/>
                    <a:p>
                      <a:pPr algn="ctr"/>
                      <a:r>
                        <a:rPr lang="en-AU" dirty="0">
                          <a:solidFill>
                            <a:srgbClr val="646466"/>
                          </a:solidFill>
                          <a:effectLst/>
                        </a:rPr>
                        <a:t>Medium</a:t>
                      </a:r>
                    </a:p>
                  </a:txBody>
                  <a:tcPr anchor="ctr">
                    <a:noFill/>
                  </a:tcPr>
                </a:tc>
                <a:tc>
                  <a:txBody>
                    <a:bodyPr/>
                    <a:lstStyle/>
                    <a:p>
                      <a:pPr algn="ctr"/>
                      <a:r>
                        <a:rPr lang="en-AU">
                          <a:solidFill>
                            <a:srgbClr val="646466"/>
                          </a:solidFill>
                          <a:effectLst/>
                        </a:rPr>
                        <a:t>Rectangular</a:t>
                      </a:r>
                    </a:p>
                  </a:txBody>
                  <a:tcPr anchor="ctr">
                    <a:noFill/>
                  </a:tcPr>
                </a:tc>
                <a:tc>
                  <a:txBody>
                    <a:bodyPr/>
                    <a:lstStyle/>
                    <a:p>
                      <a:pPr algn="ctr"/>
                      <a:r>
                        <a:rPr lang="en-AU" dirty="0">
                          <a:solidFill>
                            <a:srgbClr val="646466"/>
                          </a:solidFill>
                          <a:effectLst/>
                        </a:rPr>
                        <a:t>Tortoise</a:t>
                      </a:r>
                    </a:p>
                  </a:txBody>
                  <a:tcPr anchor="ctr">
                    <a:noFill/>
                  </a:tcPr>
                </a:tc>
                <a:extLst>
                  <a:ext uri="{0D108BD9-81ED-4DB2-BD59-A6C34878D82A}">
                    <a16:rowId xmlns:a16="http://schemas.microsoft.com/office/drawing/2014/main" val="4043488756"/>
                  </a:ext>
                </a:extLst>
              </a:tr>
              <a:tr h="407950">
                <a:tc>
                  <a:txBody>
                    <a:bodyPr/>
                    <a:lstStyle/>
                    <a:p>
                      <a:pPr algn="ctr"/>
                      <a:r>
                        <a:rPr lang="en-AU">
                          <a:solidFill>
                            <a:srgbClr val="646466"/>
                          </a:solidFill>
                          <a:effectLst/>
                        </a:rPr>
                        <a:t>291f1cca-e507-48be-b063-002b14906468</a:t>
                      </a:r>
                    </a:p>
                  </a:txBody>
                  <a:tcPr anchor="ctr">
                    <a:noFill/>
                  </a:tcPr>
                </a:tc>
                <a:tc>
                  <a:txBody>
                    <a:bodyPr/>
                    <a:lstStyle/>
                    <a:p>
                      <a:pPr algn="ctr"/>
                      <a:r>
                        <a:rPr lang="en-AU">
                          <a:solidFill>
                            <a:srgbClr val="646466"/>
                          </a:solidFill>
                          <a:effectLst/>
                        </a:rPr>
                        <a:t>Women's Styles</a:t>
                      </a:r>
                    </a:p>
                  </a:txBody>
                  <a:tcPr anchor="ctr">
                    <a:noFill/>
                  </a:tcPr>
                </a:tc>
                <a:tc>
                  <a:txBody>
                    <a:bodyPr/>
                    <a:lstStyle/>
                    <a:p>
                      <a:pPr algn="ctr"/>
                      <a:r>
                        <a:rPr lang="en-AU">
                          <a:solidFill>
                            <a:srgbClr val="646466"/>
                          </a:solidFill>
                          <a:effectLst/>
                        </a:rPr>
                        <a:t>Narrow</a:t>
                      </a:r>
                    </a:p>
                  </a:txBody>
                  <a:tcPr anchor="ctr">
                    <a:noFill/>
                  </a:tcPr>
                </a:tc>
                <a:tc>
                  <a:txBody>
                    <a:bodyPr/>
                    <a:lstStyle/>
                    <a:p>
                      <a:pPr algn="ctr"/>
                      <a:r>
                        <a:rPr lang="en-AU">
                          <a:solidFill>
                            <a:srgbClr val="646466"/>
                          </a:solidFill>
                          <a:effectLst/>
                        </a:rPr>
                        <a:t>Round</a:t>
                      </a:r>
                    </a:p>
                  </a:txBody>
                  <a:tcPr anchor="ctr">
                    <a:noFill/>
                  </a:tcPr>
                </a:tc>
                <a:tc>
                  <a:txBody>
                    <a:bodyPr/>
                    <a:lstStyle/>
                    <a:p>
                      <a:pPr algn="ctr"/>
                      <a:r>
                        <a:rPr lang="en-AU">
                          <a:solidFill>
                            <a:srgbClr val="646466"/>
                          </a:solidFill>
                          <a:effectLst/>
                        </a:rPr>
                        <a:t>Black</a:t>
                      </a:r>
                    </a:p>
                  </a:txBody>
                  <a:tcPr anchor="ctr">
                    <a:noFill/>
                  </a:tcPr>
                </a:tc>
                <a:extLst>
                  <a:ext uri="{0D108BD9-81ED-4DB2-BD59-A6C34878D82A}">
                    <a16:rowId xmlns:a16="http://schemas.microsoft.com/office/drawing/2014/main" val="849317213"/>
                  </a:ext>
                </a:extLst>
              </a:tr>
              <a:tr h="407950">
                <a:tc>
                  <a:txBody>
                    <a:bodyPr/>
                    <a:lstStyle/>
                    <a:p>
                      <a:pPr algn="ctr"/>
                      <a:r>
                        <a:rPr lang="en-AU">
                          <a:solidFill>
                            <a:srgbClr val="646466"/>
                          </a:solidFill>
                          <a:effectLst/>
                        </a:rPr>
                        <a:t>75122300-0736-4087-b6d8-c0c5373a1a04</a:t>
                      </a:r>
                    </a:p>
                  </a:txBody>
                  <a:tcPr anchor="ctr">
                    <a:noFill/>
                  </a:tcPr>
                </a:tc>
                <a:tc>
                  <a:txBody>
                    <a:bodyPr/>
                    <a:lstStyle/>
                    <a:p>
                      <a:pPr algn="ctr"/>
                      <a:r>
                        <a:rPr lang="en-AU">
                          <a:solidFill>
                            <a:srgbClr val="646466"/>
                          </a:solidFill>
                          <a:effectLst/>
                        </a:rPr>
                        <a:t>Women's Styles</a:t>
                      </a:r>
                    </a:p>
                  </a:txBody>
                  <a:tcPr anchor="ctr">
                    <a:noFill/>
                  </a:tcPr>
                </a:tc>
                <a:tc>
                  <a:txBody>
                    <a:bodyPr/>
                    <a:lstStyle/>
                    <a:p>
                      <a:pPr algn="ctr"/>
                      <a:r>
                        <a:rPr lang="en-AU">
                          <a:solidFill>
                            <a:srgbClr val="646466"/>
                          </a:solidFill>
                          <a:effectLst/>
                        </a:rPr>
                        <a:t>Wide</a:t>
                      </a:r>
                    </a:p>
                  </a:txBody>
                  <a:tcPr anchor="ctr">
                    <a:noFill/>
                  </a:tcPr>
                </a:tc>
                <a:tc>
                  <a:txBody>
                    <a:bodyPr/>
                    <a:lstStyle/>
                    <a:p>
                      <a:pPr algn="ctr"/>
                      <a:r>
                        <a:rPr lang="en-AU">
                          <a:solidFill>
                            <a:srgbClr val="646466"/>
                          </a:solidFill>
                          <a:effectLst/>
                        </a:rPr>
                        <a:t>Rectangular</a:t>
                      </a:r>
                    </a:p>
                  </a:txBody>
                  <a:tcPr anchor="ctr">
                    <a:noFill/>
                  </a:tcPr>
                </a:tc>
                <a:tc>
                  <a:txBody>
                    <a:bodyPr/>
                    <a:lstStyle/>
                    <a:p>
                      <a:pPr algn="ctr"/>
                      <a:r>
                        <a:rPr lang="en-AU">
                          <a:solidFill>
                            <a:srgbClr val="646466"/>
                          </a:solidFill>
                          <a:effectLst/>
                        </a:rPr>
                        <a:t>Two-Tone</a:t>
                      </a:r>
                    </a:p>
                  </a:txBody>
                  <a:tcPr anchor="ctr">
                    <a:noFill/>
                  </a:tcPr>
                </a:tc>
                <a:extLst>
                  <a:ext uri="{0D108BD9-81ED-4DB2-BD59-A6C34878D82A}">
                    <a16:rowId xmlns:a16="http://schemas.microsoft.com/office/drawing/2014/main" val="804084706"/>
                  </a:ext>
                </a:extLst>
              </a:tr>
              <a:tr h="328375">
                <a:tc>
                  <a:txBody>
                    <a:bodyPr/>
                    <a:lstStyle/>
                    <a:p>
                      <a:pPr algn="ctr"/>
                      <a:r>
                        <a:rPr lang="en-AU">
                          <a:solidFill>
                            <a:srgbClr val="646466"/>
                          </a:solidFill>
                          <a:effectLst/>
                        </a:rPr>
                        <a:t>75bc6ebd-40cd-4e1d-a301-27ddd93b12e2</a:t>
                      </a:r>
                    </a:p>
                  </a:txBody>
                  <a:tcPr anchor="ctr"/>
                </a:tc>
                <a:tc>
                  <a:txBody>
                    <a:bodyPr/>
                    <a:lstStyle/>
                    <a:p>
                      <a:pPr algn="ctr"/>
                      <a:r>
                        <a:rPr lang="en-AU">
                          <a:solidFill>
                            <a:srgbClr val="646466"/>
                          </a:solidFill>
                          <a:effectLst/>
                        </a:rPr>
                        <a:t>Women's Styles</a:t>
                      </a:r>
                    </a:p>
                  </a:txBody>
                  <a:tcPr anchor="ctr"/>
                </a:tc>
                <a:tc>
                  <a:txBody>
                    <a:bodyPr/>
                    <a:lstStyle/>
                    <a:p>
                      <a:pPr algn="ctr"/>
                      <a:r>
                        <a:rPr lang="en-AU">
                          <a:solidFill>
                            <a:srgbClr val="646466"/>
                          </a:solidFill>
                          <a:effectLst/>
                        </a:rPr>
                        <a:t>Narrow</a:t>
                      </a:r>
                    </a:p>
                  </a:txBody>
                  <a:tcPr anchor="ctr"/>
                </a:tc>
                <a:tc>
                  <a:txBody>
                    <a:bodyPr/>
                    <a:lstStyle/>
                    <a:p>
                      <a:pPr algn="ctr"/>
                      <a:r>
                        <a:rPr lang="en-AU">
                          <a:solidFill>
                            <a:srgbClr val="646466"/>
                          </a:solidFill>
                          <a:effectLst/>
                        </a:rPr>
                        <a:t>Square</a:t>
                      </a:r>
                    </a:p>
                  </a:txBody>
                  <a:tcPr anchor="ctr"/>
                </a:tc>
                <a:tc>
                  <a:txBody>
                    <a:bodyPr/>
                    <a:lstStyle/>
                    <a:p>
                      <a:pPr algn="ctr"/>
                      <a:r>
                        <a:rPr lang="en-AU">
                          <a:solidFill>
                            <a:srgbClr val="646466"/>
                          </a:solidFill>
                          <a:effectLst/>
                        </a:rPr>
                        <a:t>Two-Tone</a:t>
                      </a:r>
                    </a:p>
                  </a:txBody>
                  <a:tcPr anchor="ctr"/>
                </a:tc>
                <a:extLst>
                  <a:ext uri="{0D108BD9-81ED-4DB2-BD59-A6C34878D82A}">
                    <a16:rowId xmlns:a16="http://schemas.microsoft.com/office/drawing/2014/main" val="10001"/>
                  </a:ext>
                </a:extLst>
              </a:tr>
              <a:tr h="328375">
                <a:tc>
                  <a:txBody>
                    <a:bodyPr/>
                    <a:lstStyle/>
                    <a:p>
                      <a:pPr algn="ctr"/>
                      <a:r>
                        <a:rPr lang="en-AU">
                          <a:solidFill>
                            <a:srgbClr val="646466"/>
                          </a:solidFill>
                          <a:effectLst/>
                        </a:rPr>
                        <a:t>ce965c4d-7a2b-4db6-9847-601747fa7812</a:t>
                      </a:r>
                    </a:p>
                  </a:txBody>
                  <a:tcPr anchor="ctr"/>
                </a:tc>
                <a:tc>
                  <a:txBody>
                    <a:bodyPr/>
                    <a:lstStyle/>
                    <a:p>
                      <a:pPr algn="ctr"/>
                      <a:r>
                        <a:rPr lang="en-AU">
                          <a:solidFill>
                            <a:srgbClr val="646466"/>
                          </a:solidFill>
                          <a:effectLst/>
                        </a:rPr>
                        <a:t>Women's Styles</a:t>
                      </a:r>
                    </a:p>
                  </a:txBody>
                  <a:tcPr anchor="ctr"/>
                </a:tc>
                <a:tc>
                  <a:txBody>
                    <a:bodyPr/>
                    <a:lstStyle/>
                    <a:p>
                      <a:pPr algn="ctr"/>
                      <a:r>
                        <a:rPr lang="en-AU">
                          <a:solidFill>
                            <a:srgbClr val="646466"/>
                          </a:solidFill>
                          <a:effectLst/>
                        </a:rPr>
                        <a:t>Wide</a:t>
                      </a:r>
                    </a:p>
                  </a:txBody>
                  <a:tcPr anchor="ctr"/>
                </a:tc>
                <a:tc>
                  <a:txBody>
                    <a:bodyPr/>
                    <a:lstStyle/>
                    <a:p>
                      <a:pPr algn="ctr"/>
                      <a:r>
                        <a:rPr lang="en-AU">
                          <a:solidFill>
                            <a:srgbClr val="646466"/>
                          </a:solidFill>
                          <a:effectLst/>
                        </a:rPr>
                        <a:t>Rectangular</a:t>
                      </a:r>
                    </a:p>
                  </a:txBody>
                  <a:tcPr anchor="ctr"/>
                </a:tc>
                <a:tc>
                  <a:txBody>
                    <a:bodyPr/>
                    <a:lstStyle/>
                    <a:p>
                      <a:pPr algn="ctr"/>
                      <a:r>
                        <a:rPr lang="en-AU" dirty="0">
                          <a:solidFill>
                            <a:srgbClr val="646466"/>
                          </a:solidFill>
                          <a:effectLst/>
                        </a:rPr>
                        <a:t>Black</a:t>
                      </a:r>
                    </a:p>
                  </a:txBody>
                  <a:tcPr anchor="ctr"/>
                </a:tc>
                <a:extLst>
                  <a:ext uri="{0D108BD9-81ED-4DB2-BD59-A6C34878D82A}">
                    <a16:rowId xmlns:a16="http://schemas.microsoft.com/office/drawing/2014/main" val="10002"/>
                  </a:ext>
                </a:extLst>
              </a:tr>
            </a:tbl>
          </a:graphicData>
        </a:graphic>
      </p:graphicFrame>
      <p:sp>
        <p:nvSpPr>
          <p:cNvPr id="2" name="Shape 323">
            <a:extLst>
              <a:ext uri="{FF2B5EF4-FFF2-40B4-BE49-F238E27FC236}">
                <a16:creationId xmlns:a16="http://schemas.microsoft.com/office/drawing/2014/main" id="{323988BE-C67C-A589-31BB-01690C151344}"/>
              </a:ext>
            </a:extLst>
          </p:cNvPr>
          <p:cNvSpPr txBox="1"/>
          <p:nvPr/>
        </p:nvSpPr>
        <p:spPr>
          <a:xfrm>
            <a:off x="69474" y="1130225"/>
            <a:ext cx="3318496" cy="581344"/>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Task 4 - Inspect tables */</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SELECT * FROM quiz LIMIT 5;</a:t>
            </a:r>
          </a:p>
        </p:txBody>
      </p:sp>
    </p:spTree>
    <p:extLst>
      <p:ext uri="{BB962C8B-B14F-4D97-AF65-F5344CB8AC3E}">
        <p14:creationId xmlns:p14="http://schemas.microsoft.com/office/powerpoint/2010/main" val="542286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2.1 Inspect tables</a:t>
            </a:r>
            <a:endParaRPr sz="2400" b="1" dirty="0">
              <a:solidFill>
                <a:srgbClr val="295269"/>
              </a:solidFill>
              <a:latin typeface="Roboto"/>
              <a:ea typeface="Roboto"/>
              <a:cs typeface="Roboto"/>
              <a:sym typeface="Roboto"/>
            </a:endParaRPr>
          </a:p>
        </p:txBody>
      </p:sp>
      <p:sp>
        <p:nvSpPr>
          <p:cNvPr id="2" name="Shape 323">
            <a:extLst>
              <a:ext uri="{FF2B5EF4-FFF2-40B4-BE49-F238E27FC236}">
                <a16:creationId xmlns:a16="http://schemas.microsoft.com/office/drawing/2014/main" id="{323988BE-C67C-A589-31BB-01690C151344}"/>
              </a:ext>
            </a:extLst>
          </p:cNvPr>
          <p:cNvSpPr txBox="1"/>
          <p:nvPr/>
        </p:nvSpPr>
        <p:spPr>
          <a:xfrm>
            <a:off x="69474" y="1130225"/>
            <a:ext cx="3318496" cy="522729"/>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 Task 4 - Inspect tables */</a:t>
            </a:r>
          </a:p>
          <a:p>
            <a:pPr marL="0" lvl="0" indent="0" rtl="0">
              <a:spcBef>
                <a:spcPts val="0"/>
              </a:spcBef>
              <a:spcAft>
                <a:spcPts val="0"/>
              </a:spcAft>
              <a:buClr>
                <a:schemeClr val="dk1"/>
              </a:buClr>
              <a:buSzPts val="1100"/>
              <a:buFont typeface="Arial"/>
              <a:buNone/>
            </a:pPr>
            <a:r>
              <a:rPr lang="en-US" sz="1200" dirty="0">
                <a:latin typeface="Courier New"/>
                <a:ea typeface="Courier New"/>
                <a:cs typeface="Courier New"/>
                <a:sym typeface="Courier New"/>
              </a:rPr>
              <a:t>SELECT * FROM </a:t>
            </a:r>
            <a:r>
              <a:rPr lang="en-US" sz="1200" dirty="0" err="1">
                <a:latin typeface="Courier New"/>
                <a:ea typeface="Courier New"/>
                <a:cs typeface="Courier New"/>
                <a:sym typeface="Courier New"/>
              </a:rPr>
              <a:t>home_try_on</a:t>
            </a:r>
            <a:r>
              <a:rPr lang="en-US" sz="1200" dirty="0">
                <a:latin typeface="Courier New"/>
                <a:ea typeface="Courier New"/>
                <a:cs typeface="Courier New"/>
                <a:sym typeface="Courier New"/>
              </a:rPr>
              <a:t> LIMIT 5;</a:t>
            </a:r>
          </a:p>
        </p:txBody>
      </p:sp>
      <p:graphicFrame>
        <p:nvGraphicFramePr>
          <p:cNvPr id="3" name="Shape 317">
            <a:extLst>
              <a:ext uri="{FF2B5EF4-FFF2-40B4-BE49-F238E27FC236}">
                <a16:creationId xmlns:a16="http://schemas.microsoft.com/office/drawing/2014/main" id="{87A4DC15-53AB-6A48-2592-F87BB055E29F}"/>
              </a:ext>
            </a:extLst>
          </p:cNvPr>
          <p:cNvGraphicFramePr/>
          <p:nvPr>
            <p:extLst>
              <p:ext uri="{D42A27DB-BD31-4B8C-83A1-F6EECF244321}">
                <p14:modId xmlns:p14="http://schemas.microsoft.com/office/powerpoint/2010/main" val="318108403"/>
              </p:ext>
            </p:extLst>
          </p:nvPr>
        </p:nvGraphicFramePr>
        <p:xfrm>
          <a:off x="69474" y="1817496"/>
          <a:ext cx="8762826" cy="2288550"/>
        </p:xfrm>
        <a:graphic>
          <a:graphicData uri="http://schemas.openxmlformats.org/drawingml/2006/table">
            <a:tbl>
              <a:tblPr>
                <a:noFill/>
                <a:tableStyleId>{8628B589-4659-4227-9C68-565DD4A46BFE}</a:tableStyleId>
              </a:tblPr>
              <a:tblGrid>
                <a:gridCol w="4432188">
                  <a:extLst>
                    <a:ext uri="{9D8B030D-6E8A-4147-A177-3AD203B41FA5}">
                      <a16:colId xmlns:a16="http://schemas.microsoft.com/office/drawing/2014/main" val="20000"/>
                    </a:ext>
                  </a:extLst>
                </a:gridCol>
                <a:gridCol w="2262553">
                  <a:extLst>
                    <a:ext uri="{9D8B030D-6E8A-4147-A177-3AD203B41FA5}">
                      <a16:colId xmlns:a16="http://schemas.microsoft.com/office/drawing/2014/main" val="374918825"/>
                    </a:ext>
                  </a:extLst>
                </a:gridCol>
                <a:gridCol w="2068085">
                  <a:extLst>
                    <a:ext uri="{9D8B030D-6E8A-4147-A177-3AD203B41FA5}">
                      <a16:colId xmlns:a16="http://schemas.microsoft.com/office/drawing/2014/main" val="3373564478"/>
                    </a:ext>
                  </a:extLst>
                </a:gridCol>
              </a:tblGrid>
              <a:tr h="407950">
                <a:tc>
                  <a:txBody>
                    <a:bodyPr/>
                    <a:lstStyle/>
                    <a:p>
                      <a:pPr algn="ctr"/>
                      <a:r>
                        <a:rPr lang="en-AU" b="1" dirty="0" err="1">
                          <a:solidFill>
                            <a:schemeClr val="bg1"/>
                          </a:solidFill>
                          <a:effectLst/>
                        </a:rPr>
                        <a:t>user_id</a:t>
                      </a:r>
                      <a:endParaRPr lang="en-AU" b="1" dirty="0">
                        <a:solidFill>
                          <a:schemeClr val="bg1"/>
                        </a:solidFill>
                        <a:effectLst/>
                      </a:endParaRPr>
                    </a:p>
                  </a:txBody>
                  <a:tcPr anchor="ctr">
                    <a:solidFill>
                      <a:srgbClr val="204056">
                        <a:alpha val="82490"/>
                      </a:srgbClr>
                    </a:solidFill>
                  </a:tcPr>
                </a:tc>
                <a:tc>
                  <a:txBody>
                    <a:bodyPr/>
                    <a:lstStyle/>
                    <a:p>
                      <a:pPr algn="ctr"/>
                      <a:r>
                        <a:rPr lang="en-AU" b="1" dirty="0" err="1">
                          <a:solidFill>
                            <a:schemeClr val="bg1"/>
                          </a:solidFill>
                          <a:effectLst/>
                        </a:rPr>
                        <a:t>number_of_pairs</a:t>
                      </a:r>
                      <a:endParaRPr lang="en-AU" b="1" dirty="0">
                        <a:solidFill>
                          <a:schemeClr val="bg1"/>
                        </a:solidFill>
                        <a:effectLst/>
                      </a:endParaRPr>
                    </a:p>
                  </a:txBody>
                  <a:tcPr anchor="ctr">
                    <a:solidFill>
                      <a:srgbClr val="204056">
                        <a:alpha val="82490"/>
                      </a:srgbClr>
                    </a:solidFill>
                  </a:tcPr>
                </a:tc>
                <a:tc>
                  <a:txBody>
                    <a:bodyPr/>
                    <a:lstStyle/>
                    <a:p>
                      <a:pPr algn="ctr"/>
                      <a:r>
                        <a:rPr lang="en-AU" b="1" dirty="0">
                          <a:solidFill>
                            <a:schemeClr val="bg1"/>
                          </a:solidFill>
                          <a:effectLst/>
                        </a:rPr>
                        <a:t>address</a:t>
                      </a:r>
                    </a:p>
                  </a:txBody>
                  <a:tcPr anchor="ctr">
                    <a:solidFill>
                      <a:srgbClr val="204056">
                        <a:alpha val="82490"/>
                      </a:srgbClr>
                    </a:solidFill>
                  </a:tcPr>
                </a:tc>
                <a:extLst>
                  <a:ext uri="{0D108BD9-81ED-4DB2-BD59-A6C34878D82A}">
                    <a16:rowId xmlns:a16="http://schemas.microsoft.com/office/drawing/2014/main" val="10000"/>
                  </a:ext>
                </a:extLst>
              </a:tr>
              <a:tr h="407950">
                <a:tc>
                  <a:txBody>
                    <a:bodyPr/>
                    <a:lstStyle/>
                    <a:p>
                      <a:pPr algn="ctr"/>
                      <a:r>
                        <a:rPr lang="en-AU">
                          <a:solidFill>
                            <a:srgbClr val="646466"/>
                          </a:solidFill>
                          <a:effectLst/>
                        </a:rPr>
                        <a:t>d8addd87-3217-4429-9a01-d56d68111da7</a:t>
                      </a:r>
                    </a:p>
                  </a:txBody>
                  <a:tcPr anchor="ctr">
                    <a:noFill/>
                  </a:tcPr>
                </a:tc>
                <a:tc>
                  <a:txBody>
                    <a:bodyPr/>
                    <a:lstStyle/>
                    <a:p>
                      <a:pPr algn="ctr"/>
                      <a:r>
                        <a:rPr lang="en-AU">
                          <a:solidFill>
                            <a:srgbClr val="646466"/>
                          </a:solidFill>
                          <a:effectLst/>
                        </a:rPr>
                        <a:t>5 pairs</a:t>
                      </a:r>
                    </a:p>
                  </a:txBody>
                  <a:tcPr anchor="ctr">
                    <a:noFill/>
                  </a:tcPr>
                </a:tc>
                <a:tc>
                  <a:txBody>
                    <a:bodyPr/>
                    <a:lstStyle/>
                    <a:p>
                      <a:pPr algn="ctr"/>
                      <a:r>
                        <a:rPr lang="en-AU">
                          <a:solidFill>
                            <a:srgbClr val="646466"/>
                          </a:solidFill>
                          <a:effectLst/>
                        </a:rPr>
                        <a:t>145 New York 9a</a:t>
                      </a:r>
                    </a:p>
                  </a:txBody>
                  <a:tcPr anchor="ctr">
                    <a:noFill/>
                  </a:tcPr>
                </a:tc>
                <a:extLst>
                  <a:ext uri="{0D108BD9-81ED-4DB2-BD59-A6C34878D82A}">
                    <a16:rowId xmlns:a16="http://schemas.microsoft.com/office/drawing/2014/main" val="4043488756"/>
                  </a:ext>
                </a:extLst>
              </a:tr>
              <a:tr h="407950">
                <a:tc>
                  <a:txBody>
                    <a:bodyPr/>
                    <a:lstStyle/>
                    <a:p>
                      <a:pPr algn="ctr"/>
                      <a:r>
                        <a:rPr lang="en-AU">
                          <a:solidFill>
                            <a:srgbClr val="646466"/>
                          </a:solidFill>
                          <a:effectLst/>
                        </a:rPr>
                        <a:t>f52b07c8-abe4-4f4a-9d39-ba9fc9a184cc</a:t>
                      </a:r>
                    </a:p>
                  </a:txBody>
                  <a:tcPr anchor="ctr">
                    <a:noFill/>
                  </a:tcPr>
                </a:tc>
                <a:tc>
                  <a:txBody>
                    <a:bodyPr/>
                    <a:lstStyle/>
                    <a:p>
                      <a:pPr algn="ctr"/>
                      <a:r>
                        <a:rPr lang="en-AU">
                          <a:solidFill>
                            <a:srgbClr val="646466"/>
                          </a:solidFill>
                          <a:effectLst/>
                        </a:rPr>
                        <a:t>5 pairs</a:t>
                      </a:r>
                    </a:p>
                  </a:txBody>
                  <a:tcPr anchor="ctr">
                    <a:noFill/>
                  </a:tcPr>
                </a:tc>
                <a:tc>
                  <a:txBody>
                    <a:bodyPr/>
                    <a:lstStyle/>
                    <a:p>
                      <a:pPr algn="ctr"/>
                      <a:r>
                        <a:rPr lang="en-AU">
                          <a:solidFill>
                            <a:srgbClr val="646466"/>
                          </a:solidFill>
                          <a:effectLst/>
                        </a:rPr>
                        <a:t>383 Madison Ave</a:t>
                      </a:r>
                    </a:p>
                  </a:txBody>
                  <a:tcPr anchor="ctr">
                    <a:noFill/>
                  </a:tcPr>
                </a:tc>
                <a:extLst>
                  <a:ext uri="{0D108BD9-81ED-4DB2-BD59-A6C34878D82A}">
                    <a16:rowId xmlns:a16="http://schemas.microsoft.com/office/drawing/2014/main" val="849317213"/>
                  </a:ext>
                </a:extLst>
              </a:tr>
              <a:tr h="407950">
                <a:tc>
                  <a:txBody>
                    <a:bodyPr/>
                    <a:lstStyle/>
                    <a:p>
                      <a:pPr algn="ctr"/>
                      <a:r>
                        <a:rPr lang="en-AU">
                          <a:solidFill>
                            <a:srgbClr val="646466"/>
                          </a:solidFill>
                          <a:effectLst/>
                        </a:rPr>
                        <a:t>8ba0d2d5-1a31-403e-9fa5-79540f8477f9</a:t>
                      </a:r>
                    </a:p>
                  </a:txBody>
                  <a:tcPr anchor="ctr">
                    <a:noFill/>
                  </a:tcPr>
                </a:tc>
                <a:tc>
                  <a:txBody>
                    <a:bodyPr/>
                    <a:lstStyle/>
                    <a:p>
                      <a:pPr algn="ctr"/>
                      <a:r>
                        <a:rPr lang="en-AU">
                          <a:solidFill>
                            <a:srgbClr val="646466"/>
                          </a:solidFill>
                          <a:effectLst/>
                        </a:rPr>
                        <a:t>5 pairs</a:t>
                      </a:r>
                    </a:p>
                  </a:txBody>
                  <a:tcPr anchor="ctr">
                    <a:noFill/>
                  </a:tcPr>
                </a:tc>
                <a:tc>
                  <a:txBody>
                    <a:bodyPr/>
                    <a:lstStyle/>
                    <a:p>
                      <a:pPr algn="ctr"/>
                      <a:r>
                        <a:rPr lang="en-AU">
                          <a:solidFill>
                            <a:srgbClr val="646466"/>
                          </a:solidFill>
                          <a:effectLst/>
                        </a:rPr>
                        <a:t>287 Pell St</a:t>
                      </a:r>
                    </a:p>
                  </a:txBody>
                  <a:tcPr anchor="ctr">
                    <a:noFill/>
                  </a:tcPr>
                </a:tc>
                <a:extLst>
                  <a:ext uri="{0D108BD9-81ED-4DB2-BD59-A6C34878D82A}">
                    <a16:rowId xmlns:a16="http://schemas.microsoft.com/office/drawing/2014/main" val="804084706"/>
                  </a:ext>
                </a:extLst>
              </a:tr>
              <a:tr h="328375">
                <a:tc>
                  <a:txBody>
                    <a:bodyPr/>
                    <a:lstStyle/>
                    <a:p>
                      <a:pPr algn="ctr"/>
                      <a:r>
                        <a:rPr lang="en-AU">
                          <a:solidFill>
                            <a:srgbClr val="646466"/>
                          </a:solidFill>
                          <a:effectLst/>
                        </a:rPr>
                        <a:t>4e71850e-8bbf-4e6b-accc-49a7bb46c586</a:t>
                      </a:r>
                    </a:p>
                  </a:txBody>
                  <a:tcPr anchor="ctr"/>
                </a:tc>
                <a:tc>
                  <a:txBody>
                    <a:bodyPr/>
                    <a:lstStyle/>
                    <a:p>
                      <a:pPr algn="ctr"/>
                      <a:r>
                        <a:rPr lang="en-AU">
                          <a:solidFill>
                            <a:srgbClr val="646466"/>
                          </a:solidFill>
                          <a:effectLst/>
                        </a:rPr>
                        <a:t>3 pairs</a:t>
                      </a:r>
                    </a:p>
                  </a:txBody>
                  <a:tcPr anchor="ctr"/>
                </a:tc>
                <a:tc>
                  <a:txBody>
                    <a:bodyPr/>
                    <a:lstStyle/>
                    <a:p>
                      <a:pPr algn="ctr"/>
                      <a:r>
                        <a:rPr lang="en-AU">
                          <a:solidFill>
                            <a:srgbClr val="646466"/>
                          </a:solidFill>
                          <a:effectLst/>
                        </a:rPr>
                        <a:t>347 Madison Square N</a:t>
                      </a:r>
                    </a:p>
                  </a:txBody>
                  <a:tcPr anchor="ctr"/>
                </a:tc>
                <a:extLst>
                  <a:ext uri="{0D108BD9-81ED-4DB2-BD59-A6C34878D82A}">
                    <a16:rowId xmlns:a16="http://schemas.microsoft.com/office/drawing/2014/main" val="10001"/>
                  </a:ext>
                </a:extLst>
              </a:tr>
              <a:tr h="328375">
                <a:tc>
                  <a:txBody>
                    <a:bodyPr/>
                    <a:lstStyle/>
                    <a:p>
                      <a:pPr algn="ctr"/>
                      <a:r>
                        <a:rPr lang="en-AU">
                          <a:solidFill>
                            <a:srgbClr val="646466"/>
                          </a:solidFill>
                          <a:effectLst/>
                        </a:rPr>
                        <a:t>3bc8f97f-2336-4dab-bd86-e391609dab97</a:t>
                      </a:r>
                    </a:p>
                  </a:txBody>
                  <a:tcPr anchor="ctr"/>
                </a:tc>
                <a:tc>
                  <a:txBody>
                    <a:bodyPr/>
                    <a:lstStyle/>
                    <a:p>
                      <a:pPr algn="ctr"/>
                      <a:r>
                        <a:rPr lang="en-AU">
                          <a:solidFill>
                            <a:srgbClr val="646466"/>
                          </a:solidFill>
                          <a:effectLst/>
                        </a:rPr>
                        <a:t>5 pairs</a:t>
                      </a:r>
                    </a:p>
                  </a:txBody>
                  <a:tcPr anchor="ctr"/>
                </a:tc>
                <a:tc>
                  <a:txBody>
                    <a:bodyPr/>
                    <a:lstStyle/>
                    <a:p>
                      <a:pPr algn="ctr"/>
                      <a:r>
                        <a:rPr lang="en-AU" dirty="0">
                          <a:solidFill>
                            <a:srgbClr val="646466"/>
                          </a:solidFill>
                          <a:effectLst/>
                        </a:rPr>
                        <a:t>182 Cornelia St</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6324256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TotalTime>
  <Words>1272</Words>
  <Application>Microsoft Office PowerPoint</Application>
  <PresentationFormat>On-screen Show (16:9)</PresentationFormat>
  <Paragraphs>298</Paragraphs>
  <Slides>14</Slides>
  <Notes>14</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14</vt:i4>
      </vt:variant>
    </vt:vector>
  </HeadingPairs>
  <TitlesOfParts>
    <vt:vector size="27" baseType="lpstr">
      <vt:lpstr>Roboto</vt:lpstr>
      <vt:lpstr>Calibri</vt:lpstr>
      <vt:lpstr>Abadi</vt:lpstr>
      <vt:lpstr>Roboto Thin</vt:lpstr>
      <vt:lpstr>Arial</vt:lpstr>
      <vt:lpstr>Apercu</vt:lpstr>
      <vt:lpstr>Roboto Black</vt:lpstr>
      <vt:lpstr>Dosis</vt:lpstr>
      <vt:lpstr>Monaco</vt:lpstr>
      <vt:lpstr>Courier New</vt:lpstr>
      <vt:lpstr>Simple Light</vt:lpstr>
      <vt:lpstr>Simple Light</vt:lpstr>
      <vt:lpstr>Simple Light</vt:lpstr>
      <vt:lpstr>Project Assignment: Usage Funnels using SQL</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Owner</dc:creator>
  <cp:lastModifiedBy>Delphine Vincent</cp:lastModifiedBy>
  <cp:revision>3</cp:revision>
  <dcterms:modified xsi:type="dcterms:W3CDTF">2024-07-15T06:31:58Z</dcterms:modified>
</cp:coreProperties>
</file>